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376" r:id="rId2"/>
    <p:sldId id="378" r:id="rId3"/>
    <p:sldId id="943" r:id="rId4"/>
    <p:sldId id="379" r:id="rId5"/>
    <p:sldId id="380" r:id="rId6"/>
    <p:sldId id="381" r:id="rId7"/>
    <p:sldId id="382" r:id="rId8"/>
    <p:sldId id="946" r:id="rId9"/>
    <p:sldId id="949" r:id="rId10"/>
    <p:sldId id="947" r:id="rId11"/>
    <p:sldId id="948" r:id="rId12"/>
    <p:sldId id="383" r:id="rId13"/>
    <p:sldId id="384" r:id="rId14"/>
    <p:sldId id="404" r:id="rId15"/>
    <p:sldId id="385" r:id="rId16"/>
    <p:sldId id="377" r:id="rId17"/>
    <p:sldId id="386" r:id="rId18"/>
    <p:sldId id="387" r:id="rId19"/>
    <p:sldId id="389" r:id="rId20"/>
    <p:sldId id="960" r:id="rId21"/>
    <p:sldId id="388" r:id="rId22"/>
    <p:sldId id="954" r:id="rId23"/>
    <p:sldId id="955" r:id="rId24"/>
    <p:sldId id="959" r:id="rId25"/>
    <p:sldId id="958" r:id="rId26"/>
    <p:sldId id="950" r:id="rId27"/>
    <p:sldId id="390" r:id="rId28"/>
    <p:sldId id="391" r:id="rId29"/>
    <p:sldId id="405" r:id="rId30"/>
    <p:sldId id="392" r:id="rId31"/>
    <p:sldId id="393" r:id="rId32"/>
    <p:sldId id="399" r:id="rId33"/>
    <p:sldId id="395" r:id="rId34"/>
    <p:sldId id="406" r:id="rId35"/>
    <p:sldId id="396" r:id="rId36"/>
    <p:sldId id="407" r:id="rId37"/>
    <p:sldId id="397" r:id="rId38"/>
    <p:sldId id="398" r:id="rId39"/>
    <p:sldId id="400" r:id="rId40"/>
    <p:sldId id="403" r:id="rId41"/>
    <p:sldId id="401" r:id="rId42"/>
    <p:sldId id="944" r:id="rId43"/>
    <p:sldId id="409" r:id="rId44"/>
    <p:sldId id="410" r:id="rId45"/>
    <p:sldId id="411" r:id="rId46"/>
    <p:sldId id="961" r:id="rId47"/>
    <p:sldId id="412" r:id="rId48"/>
    <p:sldId id="413" r:id="rId49"/>
    <p:sldId id="414" r:id="rId50"/>
    <p:sldId id="416" r:id="rId51"/>
    <p:sldId id="417" r:id="rId52"/>
    <p:sldId id="937" r:id="rId53"/>
    <p:sldId id="938" r:id="rId54"/>
    <p:sldId id="415" r:id="rId55"/>
    <p:sldId id="939" r:id="rId56"/>
    <p:sldId id="940" r:id="rId57"/>
    <p:sldId id="941" r:id="rId58"/>
    <p:sldId id="942" r:id="rId5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8"/>
            <p14:sldId id="943"/>
            <p14:sldId id="379"/>
            <p14:sldId id="380"/>
            <p14:sldId id="381"/>
            <p14:sldId id="382"/>
            <p14:sldId id="946"/>
            <p14:sldId id="949"/>
            <p14:sldId id="947"/>
            <p14:sldId id="948"/>
            <p14:sldId id="383"/>
            <p14:sldId id="384"/>
            <p14:sldId id="404"/>
            <p14:sldId id="385"/>
            <p14:sldId id="377"/>
            <p14:sldId id="386"/>
            <p14:sldId id="387"/>
            <p14:sldId id="389"/>
            <p14:sldId id="960"/>
            <p14:sldId id="388"/>
            <p14:sldId id="954"/>
            <p14:sldId id="955"/>
            <p14:sldId id="959"/>
            <p14:sldId id="958"/>
            <p14:sldId id="950"/>
            <p14:sldId id="390"/>
            <p14:sldId id="391"/>
            <p14:sldId id="405"/>
            <p14:sldId id="392"/>
            <p14:sldId id="393"/>
            <p14:sldId id="399"/>
            <p14:sldId id="395"/>
            <p14:sldId id="406"/>
            <p14:sldId id="396"/>
            <p14:sldId id="407"/>
            <p14:sldId id="397"/>
            <p14:sldId id="398"/>
            <p14:sldId id="400"/>
            <p14:sldId id="403"/>
            <p14:sldId id="401"/>
            <p14:sldId id="944"/>
            <p14:sldId id="409"/>
            <p14:sldId id="410"/>
            <p14:sldId id="411"/>
            <p14:sldId id="961"/>
            <p14:sldId id="412"/>
            <p14:sldId id="413"/>
            <p14:sldId id="414"/>
            <p14:sldId id="416"/>
            <p14:sldId id="417"/>
            <p14:sldId id="937"/>
            <p14:sldId id="938"/>
            <p14:sldId id="415"/>
            <p14:sldId id="939"/>
            <p14:sldId id="940"/>
            <p14:sldId id="941"/>
            <p14:sldId id="942"/>
          </p14:sldIdLst>
        </p14:section>
      </p14:sectionLst>
    </p:ext>
    <p:ext uri="{EFAFB233-063F-42B5-8137-9DF3F51BA10A}">
      <p15:sldGuideLst xmlns:p15="http://schemas.microsoft.com/office/powerpoint/2012/main">
        <p15:guide id="1" orient="horz" pos="2069"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D7D31"/>
    <a:srgbClr val="800080"/>
    <a:srgbClr val="996633"/>
    <a:srgbClr val="D8E9D3"/>
    <a:srgbClr val="A5AEA3"/>
    <a:srgbClr val="D8D8D8"/>
    <a:srgbClr val="949494"/>
    <a:srgbClr val="FFFFF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4336" autoAdjust="0"/>
  </p:normalViewPr>
  <p:slideViewPr>
    <p:cSldViewPr>
      <p:cViewPr varScale="1">
        <p:scale>
          <a:sx n="119" d="100"/>
          <a:sy n="119" d="100"/>
        </p:scale>
        <p:origin x="1176" y="102"/>
      </p:cViewPr>
      <p:guideLst>
        <p:guide orient="horz" pos="206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Single Image</a:t>
            </a:r>
          </a:p>
          <a:p>
            <a:r>
              <a:rPr lang="en-US" dirty="0"/>
              <a:t>, Or take top K proposals per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4228008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3 classes, and have computed AP values for each </a:t>
            </a:r>
            <a:r>
              <a:rPr lang="en-US" dirty="0" err="1"/>
              <a:t>classwith</a:t>
            </a:r>
            <a:r>
              <a:rPr lang="en-US" dirty="0"/>
              <a:t> </a:t>
            </a:r>
            <a:r>
              <a:rPr lang="en-US" dirty="0" err="1"/>
              <a:t>IoU</a:t>
            </a:r>
            <a:r>
              <a:rPr lang="en-US" dirty="0"/>
              <a:t> threshold .5 as:</a:t>
            </a:r>
          </a:p>
          <a:p>
            <a:pPr lvl="1"/>
            <a:r>
              <a:rPr lang="en-US" dirty="0"/>
              <a:t>Car AP = .65, Cat AP = .80, Dog AP = .86, then mAP@.5=.77</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3935936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508104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r>
                  <a:rPr lang="en-US" b="0" i="0">
                    <a:latin typeface="Cambria Math" panose="02040503050406030204" pitchFamily="18" charset="0"/>
                  </a:rPr>
                  <a:t>(𝑡_𝑥,𝑡_𝑦,𝑡_ℎ,𝑡_𝑤)</a:t>
                </a:r>
                <a:r>
                  <a:rPr lang="en-US" dirty="0"/>
                  <a:t> into a better bounding box</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115938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Jointly train with 4 losses:</a:t>
            </a:r>
          </a:p>
          <a:p>
            <a:pPr lvl="1"/>
            <a:r>
              <a:rPr lang="en-US" dirty="0"/>
              <a:t>1. RPN classification: anchor box is object / not an object</a:t>
            </a:r>
          </a:p>
          <a:p>
            <a:pPr lvl="1"/>
            <a:r>
              <a:rPr lang="en-US" dirty="0"/>
              <a:t>2. RPN regression: predict transform from anchor box to proposal box</a:t>
            </a:r>
          </a:p>
          <a:p>
            <a:pPr lvl="1"/>
            <a:r>
              <a:rPr lang="en-US" dirty="0"/>
              <a:t>3. Object classification: classify proposals as background / object class</a:t>
            </a:r>
          </a:p>
          <a:p>
            <a:pPr lvl="1"/>
            <a:r>
              <a:rPr lang="en-US" dirty="0"/>
              <a:t>4. Object regression: predict transform from proposal box to object box</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3518187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care about pixels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189467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FF0000"/>
                </a:solidFill>
                <a:latin typeface="Calibri" panose="020F0502020204030204" pitchFamily="34" charset="0"/>
              </a:rPr>
              <a:t>Not</a:t>
            </a:r>
          </a:p>
          <a:p>
            <a:pPr algn="l"/>
            <a:r>
              <a:rPr lang="en-US" sz="1800" b="0" i="0" u="none" strike="noStrike" baseline="0" dirty="0">
                <a:solidFill>
                  <a:srgbClr val="FF0000"/>
                </a:solidFill>
                <a:latin typeface="Calibri" panose="020F0502020204030204" pitchFamily="34" charset="0"/>
              </a:rPr>
              <a:t>reusing shared features</a:t>
            </a:r>
          </a:p>
          <a:p>
            <a:pPr algn="l"/>
            <a:r>
              <a:rPr lang="en-US" sz="1800" b="0" i="0" u="none" strike="noStrike" baseline="0" dirty="0">
                <a:solidFill>
                  <a:srgbClr val="FF0000"/>
                </a:solidFill>
                <a:latin typeface="Calibri" panose="020F0502020204030204" pitchFamily="34" charset="0"/>
              </a:rPr>
              <a:t>between overlapping patches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56217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t>
            </a:r>
            <a:r>
              <a:rPr lang="en-US" dirty="0" err="1"/>
              <a:t>ResNet</a:t>
            </a:r>
            <a:r>
              <a:rPr lang="en-US" dirty="0"/>
              <a:t> stem aggressively</a:t>
            </a:r>
          </a:p>
          <a:p>
            <a:r>
              <a:rPr lang="en-US" dirty="0" err="1"/>
              <a:t>downsamples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187897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per-pixel labels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85646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 Is it possible for multiple boxes to match (have </a:t>
            </a:r>
            <a:r>
              <a:rPr lang="en-US" dirty="0" err="1"/>
              <a:t>IoU</a:t>
            </a:r>
            <a:r>
              <a:rPr lang="en-US" dirty="0"/>
              <a:t> \gr threshold of) a GT box? Yes. but </a:t>
            </a:r>
            <a:r>
              <a:rPr lang="en-US" dirty="0" err="1"/>
              <a:t>mAP</a:t>
            </a:r>
            <a:r>
              <a:rPr lang="en-US" dirty="0"/>
              <a:t> assumes at most one box match a GT box.</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639278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Lato" panose="020F0502020204030203" pitchFamily="34" charset="0"/>
              </a:rPr>
              <a:t>What if two detections point to the same GT box? Not possible after NMS.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1219625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600" dirty="0"/>
                  <a:t>Two types of FNs in object detection FN=FN</a:t>
                </a:r>
                <a:r>
                  <a:rPr lang="en-US" sz="1600" baseline="-25000" dirty="0"/>
                  <a:t>1</a:t>
                </a:r>
                <a:r>
                  <a:rPr lang="en-US" sz="1600" dirty="0"/>
                  <a:t>+FN</a:t>
                </a:r>
                <a:r>
                  <a:rPr lang="en-US" sz="1600" baseline="-25000" dirty="0"/>
                  <a:t>2</a:t>
                </a:r>
                <a:r>
                  <a:rPr lang="en-US" sz="1600" dirty="0"/>
                  <a:t>:</a:t>
                </a:r>
              </a:p>
              <a:p>
                <a:pPr lvl="1"/>
                <a:r>
                  <a:rPr lang="en-US" sz="1600" dirty="0"/>
                  <a:t>FN</a:t>
                </a:r>
                <a:r>
                  <a:rPr lang="en-US" sz="1600" baseline="-25000" dirty="0"/>
                  <a:t>1</a:t>
                </a:r>
                <a:r>
                  <a:rPr lang="en-US" sz="1600" dirty="0"/>
                  <a:t>: misclassified due to too high confidence score decision threshold among predicted boxes matching a GT box (</a:t>
                </a:r>
                <a:r>
                  <a:rPr lang="en-US" sz="1600" dirty="0" err="1"/>
                  <a:t>IoU</a:t>
                </a:r>
                <a:r>
                  <a:rPr lang="en-US" sz="1600" dirty="0"/>
                  <a:t> </a:t>
                </a:r>
                <a14:m>
                  <m:oMath xmlns:m="http://schemas.openxmlformats.org/officeDocument/2006/math">
                    <m:r>
                      <a:rPr lang="en-US" sz="1600" i="1">
                        <a:latin typeface="Cambria Math" panose="02040503050406030204" pitchFamily="18" charset="0"/>
                      </a:rPr>
                      <m:t>≥</m:t>
                    </m:r>
                  </m:oMath>
                </a14:m>
                <a:r>
                  <a:rPr lang="en-US" sz="1600" dirty="0"/>
                  <a:t> threshold)</a:t>
                </a:r>
              </a:p>
              <a:p>
                <a:pPr lvl="2"/>
                <a:r>
                  <a:rPr lang="en-US" sz="1200" dirty="0"/>
                  <a:t>Shown in below fig below as brown area; shown in right fig as green boxes marked FN</a:t>
                </a:r>
                <a:r>
                  <a:rPr lang="en-US" sz="1200" baseline="-25000" dirty="0"/>
                  <a:t>1</a:t>
                </a:r>
                <a:r>
                  <a:rPr lang="en-US" sz="1200" dirty="0"/>
                  <a:t>; can be reduced by reducing conf. score decision threshold</a:t>
                </a:r>
                <a:endParaRPr lang="en-SE" sz="1200" dirty="0"/>
              </a:p>
              <a:p>
                <a:pPr lvl="1"/>
                <a:r>
                  <a:rPr lang="en-US" sz="1600" dirty="0"/>
                  <a:t>FN</a:t>
                </a:r>
                <a:r>
                  <a:rPr lang="en-US" sz="1600" baseline="-25000" dirty="0"/>
                  <a:t>2</a:t>
                </a:r>
                <a:r>
                  <a:rPr lang="en-US" sz="1600" dirty="0"/>
                  <a:t>: GT boxes that are not matched by any predicted boxes (</a:t>
                </a:r>
                <a:r>
                  <a:rPr lang="en-US" sz="1600" dirty="0" err="1"/>
                  <a:t>IoU</a:t>
                </a:r>
                <a:r>
                  <a:rPr lang="en-US" sz="1600" dirty="0"/>
                  <a:t> </a:t>
                </a:r>
                <a14:m>
                  <m:oMath xmlns:m="http://schemas.openxmlformats.org/officeDocument/2006/math">
                    <m:r>
                      <a:rPr lang="en-US" sz="1600" b="0" i="1" smtClean="0">
                        <a:latin typeface="Cambria Math" panose="02040503050406030204" pitchFamily="18" charset="0"/>
                      </a:rPr>
                      <m:t>&lt;</m:t>
                    </m:r>
                  </m:oMath>
                </a14:m>
                <a:r>
                  <a:rPr lang="en-US" sz="1600" dirty="0"/>
                  <a:t> threshold for all predicted boxes) </a:t>
                </a:r>
              </a:p>
              <a:p>
                <a:pPr lvl="2"/>
                <a:r>
                  <a:rPr lang="en-US" sz="1200" dirty="0"/>
                  <a:t>Not shown in fig below; Shown in right fig as blue boxes marked FN</a:t>
                </a:r>
                <a:r>
                  <a:rPr lang="en-US" sz="1200" baseline="-25000" dirty="0"/>
                  <a:t>2</a:t>
                </a:r>
                <a:r>
                  <a:rPr lang="en-US" sz="1200" dirty="0"/>
                  <a:t>; cannot be reduced by reducing conf. score decision threshold</a:t>
                </a:r>
              </a:p>
              <a:p>
                <a:endParaRPr lang="en-SE" dirty="0"/>
              </a:p>
            </p:txBody>
          </p:sp>
        </mc:Choice>
        <mc:Fallback xmlns="">
          <p:sp>
            <p:nvSpPr>
              <p:cNvPr id="3" name="Notes Placeholder 2"/>
              <p:cNvSpPr>
                <a:spLocks noGrp="1"/>
              </p:cNvSpPr>
              <p:nvPr>
                <p:ph type="body" idx="1"/>
              </p:nvPr>
            </p:nvSpPr>
            <p:spPr/>
            <p:txBody>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600" dirty="0"/>
                  <a:t>Two types of FNs in object detection FN=FN</a:t>
                </a:r>
                <a:r>
                  <a:rPr lang="en-US" sz="1600" baseline="-25000" dirty="0"/>
                  <a:t>1</a:t>
                </a:r>
                <a:r>
                  <a:rPr lang="en-US" sz="1600" dirty="0"/>
                  <a:t>+FN</a:t>
                </a:r>
                <a:r>
                  <a:rPr lang="en-US" sz="1600" baseline="-25000" dirty="0"/>
                  <a:t>2</a:t>
                </a:r>
                <a:r>
                  <a:rPr lang="en-US" sz="1600" dirty="0"/>
                  <a:t>:</a:t>
                </a:r>
              </a:p>
              <a:p>
                <a:pPr lvl="1"/>
                <a:r>
                  <a:rPr lang="en-US" sz="1600" dirty="0"/>
                  <a:t>FN</a:t>
                </a:r>
                <a:r>
                  <a:rPr lang="en-US" sz="1600" baseline="-25000" dirty="0"/>
                  <a:t>1</a:t>
                </a:r>
                <a:r>
                  <a:rPr lang="en-US" sz="1600" dirty="0"/>
                  <a:t>: misclassified due to too high confidence score decision threshold among predicted boxes matching a GT box (</a:t>
                </a:r>
                <a:r>
                  <a:rPr lang="en-US" sz="1600" dirty="0" err="1"/>
                  <a:t>IoU</a:t>
                </a:r>
                <a:r>
                  <a:rPr lang="en-US" sz="1600" dirty="0"/>
                  <a:t> </a:t>
                </a:r>
                <a:r>
                  <a:rPr lang="en-US" sz="1600" i="0">
                    <a:latin typeface="Cambria Math" panose="02040503050406030204" pitchFamily="18" charset="0"/>
                  </a:rPr>
                  <a:t>≥</a:t>
                </a:r>
                <a:r>
                  <a:rPr lang="en-US" sz="1600" dirty="0"/>
                  <a:t> threshold)</a:t>
                </a:r>
              </a:p>
              <a:p>
                <a:pPr lvl="2"/>
                <a:r>
                  <a:rPr lang="en-US" sz="1200" dirty="0"/>
                  <a:t>Shown in below fig below as brown area; shown in right fig as green boxes marked FN</a:t>
                </a:r>
                <a:r>
                  <a:rPr lang="en-US" sz="1200" baseline="-25000" dirty="0"/>
                  <a:t>1</a:t>
                </a:r>
                <a:r>
                  <a:rPr lang="en-US" sz="1200" dirty="0"/>
                  <a:t>; can be reduced by reducing conf. score decision threshold</a:t>
                </a:r>
                <a:endParaRPr lang="en-SE" sz="1200" dirty="0"/>
              </a:p>
              <a:p>
                <a:pPr lvl="1"/>
                <a:r>
                  <a:rPr lang="en-US" sz="1600" dirty="0"/>
                  <a:t>FN</a:t>
                </a:r>
                <a:r>
                  <a:rPr lang="en-US" sz="1600" baseline="-25000" dirty="0"/>
                  <a:t>2</a:t>
                </a:r>
                <a:r>
                  <a:rPr lang="en-US" sz="1600" dirty="0"/>
                  <a:t>: GT boxes that are not matched by any predicted boxes (</a:t>
                </a:r>
                <a:r>
                  <a:rPr lang="en-US" sz="1600" dirty="0" err="1"/>
                  <a:t>IoU</a:t>
                </a:r>
                <a:r>
                  <a:rPr lang="en-US" sz="1600" dirty="0"/>
                  <a:t> </a:t>
                </a:r>
                <a:r>
                  <a:rPr lang="en-US" sz="1600" b="0" i="0">
                    <a:latin typeface="Cambria Math" panose="02040503050406030204" pitchFamily="18" charset="0"/>
                  </a:rPr>
                  <a:t>&lt;</a:t>
                </a:r>
                <a:r>
                  <a:rPr lang="en-US" sz="1600" dirty="0"/>
                  <a:t> threshold for all predicted boxes) </a:t>
                </a:r>
              </a:p>
              <a:p>
                <a:pPr lvl="2"/>
                <a:r>
                  <a:rPr lang="en-US" sz="1200" dirty="0"/>
                  <a:t>Not shown in fig below; Shown in right fig as blue boxes marked FN</a:t>
                </a:r>
                <a:r>
                  <a:rPr lang="en-US" sz="1200" baseline="-25000" dirty="0"/>
                  <a:t>2</a:t>
                </a:r>
                <a:r>
                  <a:rPr lang="en-US" sz="1200" dirty="0"/>
                  <a:t>; cannot be reduced by reducing conf. score decision threshold</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3863146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51539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425972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726695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424631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516760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0.png"/><Relationship Id="rId21" Type="http://schemas.openxmlformats.org/officeDocument/2006/relationships/image" Target="../media/image28.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3.png"/><Relationship Id="rId16" Type="http://schemas.openxmlformats.org/officeDocument/2006/relationships/image" Target="../media/image24.pn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0.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60.png"/><Relationship Id="rId4" Type="http://schemas.openxmlformats.org/officeDocument/2006/relationships/image" Target="../media/image120.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coursera.org/learn/computer-vision-with-embedded-machine-learning/lecture/zDIgp/object-detection-performance-metric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00.png"/><Relationship Id="rId4" Type="http://schemas.openxmlformats.org/officeDocument/2006/relationships/image" Target="../media/image46.png"/><Relationship Id="rId9" Type="http://schemas.openxmlformats.org/officeDocument/2006/relationships/image" Target="../media/image49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2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9.png"/><Relationship Id="rId3" Type="http://schemas.openxmlformats.org/officeDocument/2006/relationships/image" Target="../media/image57.png"/><Relationship Id="rId7" Type="http://schemas.openxmlformats.org/officeDocument/2006/relationships/image" Target="../media/image76.png"/><Relationship Id="rId12"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58.png"/><Relationship Id="rId14"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85.png"/><Relationship Id="rId14" Type="http://schemas.openxmlformats.org/officeDocument/2006/relationships/image" Target="../media/image89.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90.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93.png"/><Relationship Id="rId4" Type="http://schemas.openxmlformats.org/officeDocument/2006/relationships/image" Target="../media/image91.png"/><Relationship Id="rId9" Type="http://schemas.openxmlformats.org/officeDocument/2006/relationships/image" Target="../media/image92.png"/><Relationship Id="rId14" Type="http://schemas.openxmlformats.org/officeDocument/2006/relationships/image" Target="../media/image89.png"/></Relationships>
</file>

<file path=ppt/slides/_rels/slide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1.png"/><Relationship Id="rId4" Type="http://schemas.openxmlformats.org/officeDocument/2006/relationships/image" Target="../media/image95.png"/></Relationships>
</file>

<file path=ppt/slides/_rels/slide2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tiff"/></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33.png"/></Relationships>
</file>

<file path=ppt/slides/_rels/slide5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 Object Detection and Segmentation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a:t>
            </a:r>
            <a:r>
              <a:rPr lang="en-US"/>
              <a:t>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F1B097B7-E0BA-47A6-B048-018FD9D461CF}"/>
              </a:ext>
            </a:extLst>
          </p:cNvPr>
          <p:cNvPicPr>
            <a:picLocks noChangeAspect="1"/>
          </p:cNvPicPr>
          <p:nvPr/>
        </p:nvPicPr>
        <p:blipFill>
          <a:blip r:embed="rId2"/>
          <a:stretch>
            <a:fillRect/>
          </a:stretch>
        </p:blipFill>
        <p:spPr>
          <a:xfrm>
            <a:off x="4925211" y="4547579"/>
            <a:ext cx="2604304" cy="1905314"/>
          </a:xfrm>
          <a:prstGeom prst="rect">
            <a:avLst/>
          </a:prstGeom>
        </p:spPr>
      </p:pic>
      <p:pic>
        <p:nvPicPr>
          <p:cNvPr id="7" name="Picture 6">
            <a:extLst>
              <a:ext uri="{FF2B5EF4-FFF2-40B4-BE49-F238E27FC236}">
                <a16:creationId xmlns:a16="http://schemas.microsoft.com/office/drawing/2014/main" id="{33E49E3B-5608-4326-97AA-9331291C33BA}"/>
              </a:ext>
            </a:extLst>
          </p:cNvPr>
          <p:cNvPicPr>
            <a:picLocks noChangeAspect="1"/>
          </p:cNvPicPr>
          <p:nvPr/>
        </p:nvPicPr>
        <p:blipFill>
          <a:blip r:embed="rId3"/>
          <a:stretch>
            <a:fillRect/>
          </a:stretch>
        </p:blipFill>
        <p:spPr>
          <a:xfrm>
            <a:off x="1934380" y="4547579"/>
            <a:ext cx="2773815" cy="1905314"/>
          </a:xfrm>
          <a:prstGeom prst="rect">
            <a:avLst/>
          </a:prstGeom>
        </p:spPr>
      </p:pic>
      <p:sp>
        <p:nvSpPr>
          <p:cNvPr id="9" name="TextBox 8">
            <a:extLst>
              <a:ext uri="{FF2B5EF4-FFF2-40B4-BE49-F238E27FC236}">
                <a16:creationId xmlns:a16="http://schemas.microsoft.com/office/drawing/2014/main" id="{9EE0077E-01C1-4257-8EA0-F614C1ED0640}"/>
              </a:ext>
            </a:extLst>
          </p:cNvPr>
          <p:cNvSpPr txBox="1"/>
          <p:nvPr/>
        </p:nvSpPr>
        <p:spPr>
          <a:xfrm>
            <a:off x="2279171" y="6594516"/>
            <a:ext cx="5292080" cy="253916"/>
          </a:xfrm>
          <a:prstGeom prst="rect">
            <a:avLst/>
          </a:prstGeom>
          <a:noFill/>
        </p:spPr>
        <p:txBody>
          <a:bodyPr wrap="square">
            <a:spAutoFit/>
          </a:bodyPr>
          <a:lstStyle/>
          <a:p>
            <a:pPr algn="l"/>
            <a:r>
              <a:rPr lang="en-US" sz="1050" b="0" i="0" dirty="0">
                <a:solidFill>
                  <a:srgbClr val="111111"/>
                </a:solidFill>
                <a:effectLst/>
                <a:latin typeface="Roboto"/>
              </a:rPr>
              <a:t>Acknowledgement: Based EECS 498 Deep Learning for Computer Vision, U Michigan</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EAB3-AA48-469E-82B3-BD6B27A3B608}"/>
              </a:ext>
            </a:extLst>
          </p:cNvPr>
          <p:cNvSpPr>
            <a:spLocks noGrp="1"/>
          </p:cNvSpPr>
          <p:nvPr>
            <p:ph type="title"/>
          </p:nvPr>
        </p:nvSpPr>
        <p:spPr>
          <a:xfrm>
            <a:off x="457200" y="127766"/>
            <a:ext cx="8229600" cy="868362"/>
          </a:xfrm>
        </p:spPr>
        <p:txBody>
          <a:bodyPr/>
          <a:lstStyle/>
          <a:p>
            <a:r>
              <a:rPr lang="en-US" sz="3600" dirty="0"/>
              <a:t>FC-to-CONV Conversion Applied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EB276F-6234-4920-9C72-A36EB60E6864}"/>
                  </a:ext>
                </a:extLst>
              </p:cNvPr>
              <p:cNvSpPr>
                <a:spLocks noGrp="1"/>
              </p:cNvSpPr>
              <p:nvPr>
                <p:ph idx="1"/>
              </p:nvPr>
            </p:nvSpPr>
            <p:spPr>
              <a:xfrm>
                <a:off x="186206" y="1051100"/>
                <a:ext cx="8507288" cy="2142645"/>
              </a:xfrm>
            </p:spPr>
            <p:txBody>
              <a:bodyPr>
                <a:normAutofit fontScale="70000" lnSpcReduction="20000"/>
              </a:bodyPr>
              <a:lstStyle/>
              <a:p>
                <a:r>
                  <a:rPr lang="en-US" sz="3400" dirty="0"/>
                  <a:t>Recall: at each CONV layer, each filter implicitly has the same depth as its input volume, and the number of filters implicitly equals the depth of its output volume</a:t>
                </a:r>
              </a:p>
              <a:p>
                <a:pPr lvl="1"/>
                <a:r>
                  <a:rPr lang="en-US" sz="3500" dirty="0"/>
                  <a:t>e.g., layer C2 has </a:t>
                </a:r>
                <a14:m>
                  <m:oMath xmlns:m="http://schemas.openxmlformats.org/officeDocument/2006/math">
                    <m:r>
                      <a:rPr lang="en-US" sz="3500" b="0" i="1" dirty="0" smtClean="0">
                        <a:latin typeface="Cambria Math" panose="02040503050406030204" pitchFamily="18" charset="0"/>
                      </a:rPr>
                      <m:t>120</m:t>
                    </m:r>
                  </m:oMath>
                </a14:m>
                <a:r>
                  <a:rPr lang="en-US" sz="3500" b="0" i="1" dirty="0">
                    <a:latin typeface="Cambria Math" panose="02040503050406030204" pitchFamily="18" charset="0"/>
                  </a:rPr>
                  <a:t> </a:t>
                </a:r>
                <a14:m>
                  <m:oMath xmlns:m="http://schemas.openxmlformats.org/officeDocument/2006/math">
                    <m:r>
                      <a:rPr lang="en-US" sz="3500" i="1">
                        <a:solidFill>
                          <a:prstClr val="black"/>
                        </a:solidFill>
                        <a:latin typeface="Cambria Math" charset="0"/>
                      </a:rPr>
                      <m:t>5</m:t>
                    </m:r>
                    <m:r>
                      <a:rPr lang="en-US" sz="3500" i="1" smtClean="0">
                        <a:solidFill>
                          <a:prstClr val="black"/>
                        </a:solidFill>
                        <a:latin typeface="Cambria Math" charset="0"/>
                      </a:rPr>
                      <m:t>×</m:t>
                    </m:r>
                    <m:r>
                      <a:rPr lang="en-US" sz="3500" i="1">
                        <a:solidFill>
                          <a:prstClr val="black"/>
                        </a:solidFill>
                        <a:latin typeface="Cambria Math" charset="0"/>
                      </a:rPr>
                      <m:t>5×</m:t>
                    </m:r>
                    <m:r>
                      <a:rPr lang="en-US" sz="3500" b="0" i="1" smtClean="0">
                        <a:solidFill>
                          <a:prstClr val="black"/>
                        </a:solidFill>
                        <a:latin typeface="Cambria Math" panose="02040503050406030204" pitchFamily="18" charset="0"/>
                      </a:rPr>
                      <m:t>16</m:t>
                    </m:r>
                  </m:oMath>
                </a14:m>
                <a:r>
                  <a:rPr lang="en-US" sz="3500" dirty="0">
                    <a:solidFill>
                      <a:prstClr val="black"/>
                    </a:solidFill>
                    <a:latin typeface="Calibri" panose="020F0502020204030204"/>
                  </a:rPr>
                  <a:t> filters; </a:t>
                </a:r>
                <a:r>
                  <a:rPr lang="en-US" sz="3500" dirty="0"/>
                  <a:t>layer C3 has </a:t>
                </a:r>
                <a14:m>
                  <m:oMath xmlns:m="http://schemas.openxmlformats.org/officeDocument/2006/math">
                    <m:r>
                      <a:rPr lang="en-US" sz="3500" b="0" i="0" dirty="0" smtClean="0">
                        <a:latin typeface="Cambria Math" panose="02040503050406030204" pitchFamily="18" charset="0"/>
                      </a:rPr>
                      <m:t>8</m:t>
                    </m:r>
                    <m:r>
                      <a:rPr lang="en-US" sz="3500" i="1" dirty="0">
                        <a:latin typeface="Cambria Math" panose="02040503050406030204" pitchFamily="18" charset="0"/>
                      </a:rPr>
                      <m:t>4</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120</m:t>
                    </m:r>
                  </m:oMath>
                </a14:m>
                <a:r>
                  <a:rPr lang="en-US" sz="3500" dirty="0">
                    <a:solidFill>
                      <a:prstClr val="black"/>
                    </a:solidFill>
                    <a:latin typeface="Calibri" panose="020F0502020204030204"/>
                  </a:rPr>
                  <a:t> filters; </a:t>
                </a:r>
                <a:r>
                  <a:rPr lang="en-US" sz="3500" dirty="0"/>
                  <a:t>layer C4 has </a:t>
                </a:r>
                <a14:m>
                  <m:oMath xmlns:m="http://schemas.openxmlformats.org/officeDocument/2006/math">
                    <m:r>
                      <a:rPr lang="en-US" sz="3500" b="0" i="1" dirty="0" smtClean="0">
                        <a:latin typeface="Cambria Math" panose="02040503050406030204" pitchFamily="18" charset="0"/>
                      </a:rPr>
                      <m:t>10</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84</m:t>
                    </m:r>
                  </m:oMath>
                </a14:m>
                <a:r>
                  <a:rPr lang="en-US" sz="3500" dirty="0">
                    <a:solidFill>
                      <a:prstClr val="black"/>
                    </a:solidFill>
                    <a:latin typeface="Calibri" panose="020F0502020204030204"/>
                  </a:rPr>
                  <a:t> filters</a:t>
                </a:r>
              </a:p>
            </p:txBody>
          </p:sp>
        </mc:Choice>
        <mc:Fallback xmlns="">
          <p:sp>
            <p:nvSpPr>
              <p:cNvPr id="3" name="Content Placeholder 2">
                <a:extLst>
                  <a:ext uri="{FF2B5EF4-FFF2-40B4-BE49-F238E27FC236}">
                    <a16:creationId xmlns:a16="http://schemas.microsoft.com/office/drawing/2014/main" id="{49EB276F-6234-4920-9C72-A36EB60E6864}"/>
                  </a:ext>
                </a:extLst>
              </p:cNvPr>
              <p:cNvSpPr>
                <a:spLocks noGrp="1" noRot="1" noChangeAspect="1" noMove="1" noResize="1" noEditPoints="1" noAdjustHandles="1" noChangeArrowheads="1" noChangeShapeType="1" noTextEdit="1"/>
              </p:cNvSpPr>
              <p:nvPr>
                <p:ph idx="1"/>
              </p:nvPr>
            </p:nvSpPr>
            <p:spPr>
              <a:xfrm>
                <a:off x="186206" y="1051100"/>
                <a:ext cx="8507288" cy="2142645"/>
              </a:xfrm>
              <a:blipFill>
                <a:blip r:embed="rId2"/>
                <a:stretch>
                  <a:fillRect l="-1004" t="-5398" r="-8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BD29723-4A16-4A56-A86D-BE54F1138364}"/>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grpSp>
        <p:nvGrpSpPr>
          <p:cNvPr id="160" name="Group 159">
            <a:extLst>
              <a:ext uri="{FF2B5EF4-FFF2-40B4-BE49-F238E27FC236}">
                <a16:creationId xmlns:a16="http://schemas.microsoft.com/office/drawing/2014/main" id="{7A82566A-3398-4771-977A-A46B8268CD93}"/>
              </a:ext>
            </a:extLst>
          </p:cNvPr>
          <p:cNvGrpSpPr/>
          <p:nvPr/>
        </p:nvGrpSpPr>
        <p:grpSpPr>
          <a:xfrm>
            <a:off x="76200" y="3004658"/>
            <a:ext cx="9040686" cy="3525377"/>
            <a:chOff x="182880" y="1350788"/>
            <a:chExt cx="11751867" cy="4582589"/>
          </a:xfrm>
        </p:grpSpPr>
        <p:grpSp>
          <p:nvGrpSpPr>
            <p:cNvPr id="83" name="Group 82">
              <a:extLst>
                <a:ext uri="{FF2B5EF4-FFF2-40B4-BE49-F238E27FC236}">
                  <a16:creationId xmlns:a16="http://schemas.microsoft.com/office/drawing/2014/main" id="{972D8413-CE2A-4885-A5B9-A292EEC04D61}"/>
                </a:ext>
              </a:extLst>
            </p:cNvPr>
            <p:cNvGrpSpPr/>
            <p:nvPr/>
          </p:nvGrpSpPr>
          <p:grpSpPr>
            <a:xfrm>
              <a:off x="2489901" y="1350788"/>
              <a:ext cx="1804421" cy="1979641"/>
              <a:chOff x="2489901" y="1350788"/>
              <a:chExt cx="1804421" cy="1979641"/>
            </a:xfrm>
          </p:grpSpPr>
          <p:sp>
            <p:nvSpPr>
              <p:cNvPr id="84" name="Cube 83">
                <a:extLst>
                  <a:ext uri="{FF2B5EF4-FFF2-40B4-BE49-F238E27FC236}">
                    <a16:creationId xmlns:a16="http://schemas.microsoft.com/office/drawing/2014/main" id="{034227C2-F604-42AE-8463-6FA4F927B640}"/>
                  </a:ext>
                </a:extLst>
              </p:cNvPr>
              <p:cNvSpPr/>
              <p:nvPr/>
            </p:nvSpPr>
            <p:spPr>
              <a:xfrm>
                <a:off x="2832537" y="1350788"/>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EF7D9DBB-13C3-45BA-8660-54319718B2A0}"/>
                      </a:ext>
                    </a:extLst>
                  </p:cNvPr>
                  <p:cNvSpPr txBox="1"/>
                  <p:nvPr/>
                </p:nvSpPr>
                <p:spPr>
                  <a:xfrm>
                    <a:off x="2489901" y="2890347"/>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5" name="TextBox 84">
                    <a:extLst>
                      <a:ext uri="{FF2B5EF4-FFF2-40B4-BE49-F238E27FC236}">
                        <a16:creationId xmlns:a16="http://schemas.microsoft.com/office/drawing/2014/main" id="{EF7D9DBB-13C3-45BA-8660-54319718B2A0}"/>
                      </a:ext>
                    </a:extLst>
                  </p:cNvPr>
                  <p:cNvSpPr txBox="1">
                    <a:spLocks noRot="1" noChangeAspect="1" noMove="1" noResize="1" noEditPoints="1" noAdjustHandles="1" noChangeArrowheads="1" noChangeShapeType="1" noTextEdit="1"/>
                  </p:cNvSpPr>
                  <p:nvPr/>
                </p:nvSpPr>
                <p:spPr>
                  <a:xfrm>
                    <a:off x="2489901" y="2890347"/>
                    <a:ext cx="1804421" cy="440082"/>
                  </a:xfrm>
                  <a:prstGeom prst="rect">
                    <a:avLst/>
                  </a:prstGeom>
                  <a:blipFill>
                    <a:blip r:embed="rId3"/>
                    <a:stretch>
                      <a:fillRect/>
                    </a:stretch>
                  </a:blipFill>
                </p:spPr>
                <p:txBody>
                  <a:bodyPr/>
                  <a:lstStyle/>
                  <a:p>
                    <a:r>
                      <a:rPr lang="en-SE">
                        <a:noFill/>
                      </a:rPr>
                      <a:t> </a:t>
                    </a:r>
                  </a:p>
                </p:txBody>
              </p:sp>
            </mc:Fallback>
          </mc:AlternateContent>
        </p:grpSp>
        <p:grpSp>
          <p:nvGrpSpPr>
            <p:cNvPr id="86" name="Group 85">
              <a:extLst>
                <a:ext uri="{FF2B5EF4-FFF2-40B4-BE49-F238E27FC236}">
                  <a16:creationId xmlns:a16="http://schemas.microsoft.com/office/drawing/2014/main" id="{EACECD89-40DE-47EF-83CB-E8DD80F4F38D}"/>
                </a:ext>
              </a:extLst>
            </p:cNvPr>
            <p:cNvGrpSpPr/>
            <p:nvPr/>
          </p:nvGrpSpPr>
          <p:grpSpPr>
            <a:xfrm>
              <a:off x="5299933" y="1508442"/>
              <a:ext cx="1508533" cy="1821986"/>
              <a:chOff x="5299933" y="1508442"/>
              <a:chExt cx="1508533" cy="1821986"/>
            </a:xfrm>
          </p:grpSpPr>
          <p:sp>
            <p:nvSpPr>
              <p:cNvPr id="87" name="Cube 86">
                <a:extLst>
                  <a:ext uri="{FF2B5EF4-FFF2-40B4-BE49-F238E27FC236}">
                    <a16:creationId xmlns:a16="http://schemas.microsoft.com/office/drawing/2014/main" id="{5A1E3EF9-0BB7-4B7A-B79C-15295A3ABEE7}"/>
                  </a:ext>
                </a:extLst>
              </p:cNvPr>
              <p:cNvSpPr/>
              <p:nvPr/>
            </p:nvSpPr>
            <p:spPr>
              <a:xfrm>
                <a:off x="5360275" y="1508442"/>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E8EB7E6-BBAD-4285-931F-C4865AD90EA7}"/>
                      </a:ext>
                    </a:extLst>
                  </p:cNvPr>
                  <p:cNvSpPr txBox="1"/>
                  <p:nvPr/>
                </p:nvSpPr>
                <p:spPr>
                  <a:xfrm>
                    <a:off x="5299933" y="2890346"/>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8" name="TextBox 87">
                    <a:extLst>
                      <a:ext uri="{FF2B5EF4-FFF2-40B4-BE49-F238E27FC236}">
                        <a16:creationId xmlns:a16="http://schemas.microsoft.com/office/drawing/2014/main" id="{2E8EB7E6-BBAD-4285-931F-C4865AD90EA7}"/>
                      </a:ext>
                    </a:extLst>
                  </p:cNvPr>
                  <p:cNvSpPr txBox="1">
                    <a:spLocks noRot="1" noChangeAspect="1" noMove="1" noResize="1" noEditPoints="1" noAdjustHandles="1" noChangeArrowheads="1" noChangeShapeType="1" noTextEdit="1"/>
                  </p:cNvSpPr>
                  <p:nvPr/>
                </p:nvSpPr>
                <p:spPr>
                  <a:xfrm>
                    <a:off x="5299933" y="2890346"/>
                    <a:ext cx="1508533" cy="440082"/>
                  </a:xfrm>
                  <a:prstGeom prst="rect">
                    <a:avLst/>
                  </a:prstGeom>
                  <a:blipFill>
                    <a:blip r:embed="rId4"/>
                    <a:stretch>
                      <a:fillRect/>
                    </a:stretch>
                  </a:blipFill>
                </p:spPr>
                <p:txBody>
                  <a:bodyPr/>
                  <a:lstStyle/>
                  <a:p>
                    <a:r>
                      <a:rPr lang="en-SE">
                        <a:noFill/>
                      </a:rPr>
                      <a:t> </a:t>
                    </a:r>
                  </a:p>
                </p:txBody>
              </p:sp>
            </mc:Fallback>
          </mc:AlternateContent>
        </p:grpSp>
        <p:grpSp>
          <p:nvGrpSpPr>
            <p:cNvPr id="89" name="Group 88">
              <a:extLst>
                <a:ext uri="{FF2B5EF4-FFF2-40B4-BE49-F238E27FC236}">
                  <a16:creationId xmlns:a16="http://schemas.microsoft.com/office/drawing/2014/main" id="{B87EA1EA-566E-4DAE-9C94-23E6892F1534}"/>
                </a:ext>
              </a:extLst>
            </p:cNvPr>
            <p:cNvGrpSpPr/>
            <p:nvPr/>
          </p:nvGrpSpPr>
          <p:grpSpPr>
            <a:xfrm>
              <a:off x="182880" y="1350788"/>
              <a:ext cx="1656475" cy="1979641"/>
              <a:chOff x="182880" y="1350788"/>
              <a:chExt cx="1656475" cy="1979641"/>
            </a:xfrm>
          </p:grpSpPr>
          <p:sp>
            <p:nvSpPr>
              <p:cNvPr id="90" name="Cube 89">
                <a:extLst>
                  <a:ext uri="{FF2B5EF4-FFF2-40B4-BE49-F238E27FC236}">
                    <a16:creationId xmlns:a16="http://schemas.microsoft.com/office/drawing/2014/main" id="{DCF07902-3503-47C9-844A-2E06FD3173A2}"/>
                  </a:ext>
                </a:extLst>
              </p:cNvPr>
              <p:cNvSpPr/>
              <p:nvPr/>
            </p:nvSpPr>
            <p:spPr>
              <a:xfrm>
                <a:off x="283779" y="1350788"/>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F373C030-0DB3-4610-8BA7-2AA61C104B07}"/>
                      </a:ext>
                    </a:extLst>
                  </p:cNvPr>
                  <p:cNvSpPr txBox="1"/>
                  <p:nvPr/>
                </p:nvSpPr>
                <p:spPr>
                  <a:xfrm>
                    <a:off x="182880" y="2890347"/>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1" name="TextBox 90">
                    <a:extLst>
                      <a:ext uri="{FF2B5EF4-FFF2-40B4-BE49-F238E27FC236}">
                        <a16:creationId xmlns:a16="http://schemas.microsoft.com/office/drawing/2014/main" id="{F373C030-0DB3-4610-8BA7-2AA61C104B07}"/>
                      </a:ext>
                    </a:extLst>
                  </p:cNvPr>
                  <p:cNvSpPr txBox="1">
                    <a:spLocks noRot="1" noChangeAspect="1" noMove="1" noResize="1" noEditPoints="1" noAdjustHandles="1" noChangeArrowheads="1" noChangeShapeType="1" noTextEdit="1"/>
                  </p:cNvSpPr>
                  <p:nvPr/>
                </p:nvSpPr>
                <p:spPr>
                  <a:xfrm>
                    <a:off x="182880" y="2890347"/>
                    <a:ext cx="1656475" cy="440082"/>
                  </a:xfrm>
                  <a:prstGeom prst="rect">
                    <a:avLst/>
                  </a:prstGeom>
                  <a:blipFill>
                    <a:blip r:embed="rId5"/>
                    <a:stretch>
                      <a:fillRect/>
                    </a:stretch>
                  </a:blipFill>
                </p:spPr>
                <p:txBody>
                  <a:bodyPr/>
                  <a:lstStyle/>
                  <a:p>
                    <a:r>
                      <a:rPr lang="en-SE">
                        <a:noFill/>
                      </a:rPr>
                      <a:t> </a:t>
                    </a:r>
                  </a:p>
                </p:txBody>
              </p:sp>
            </mc:Fallback>
          </mc:AlternateContent>
        </p:grpSp>
        <p:grpSp>
          <p:nvGrpSpPr>
            <p:cNvPr id="92" name="Group 91">
              <a:extLst>
                <a:ext uri="{FF2B5EF4-FFF2-40B4-BE49-F238E27FC236}">
                  <a16:creationId xmlns:a16="http://schemas.microsoft.com/office/drawing/2014/main" id="{55765CDE-D8CA-4218-8A68-4A770C290DFE}"/>
                </a:ext>
              </a:extLst>
            </p:cNvPr>
            <p:cNvGrpSpPr/>
            <p:nvPr/>
          </p:nvGrpSpPr>
          <p:grpSpPr>
            <a:xfrm>
              <a:off x="1776248" y="2144110"/>
              <a:ext cx="931591" cy="571374"/>
              <a:chOff x="1776248" y="2144110"/>
              <a:chExt cx="931591" cy="571374"/>
            </a:xfrm>
          </p:grpSpPr>
          <p:cxnSp>
            <p:nvCxnSpPr>
              <p:cNvPr id="93" name="Straight Arrow Connector 92">
                <a:extLst>
                  <a:ext uri="{FF2B5EF4-FFF2-40B4-BE49-F238E27FC236}">
                    <a16:creationId xmlns:a16="http://schemas.microsoft.com/office/drawing/2014/main" id="{61453F68-7723-4497-884E-F2D4C29117CC}"/>
                  </a:ext>
                </a:extLst>
              </p:cNvPr>
              <p:cNvCxnSpPr/>
              <p:nvPr/>
            </p:nvCxnSpPr>
            <p:spPr>
              <a:xfrm>
                <a:off x="1870841"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31AAF73F-7882-4F97-9646-3B595F82A4FF}"/>
                      </a:ext>
                    </a:extLst>
                  </p:cNvPr>
                  <p:cNvSpPr txBox="1"/>
                  <p:nvPr/>
                </p:nvSpPr>
                <p:spPr>
                  <a:xfrm>
                    <a:off x="1776248" y="2275402"/>
                    <a:ext cx="931591" cy="44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4" name="TextBox 93">
                    <a:extLst>
                      <a:ext uri="{FF2B5EF4-FFF2-40B4-BE49-F238E27FC236}">
                        <a16:creationId xmlns:a16="http://schemas.microsoft.com/office/drawing/2014/main" id="{31AAF73F-7882-4F97-9646-3B595F82A4FF}"/>
                      </a:ext>
                    </a:extLst>
                  </p:cNvPr>
                  <p:cNvSpPr txBox="1">
                    <a:spLocks noRot="1" noChangeAspect="1" noMove="1" noResize="1" noEditPoints="1" noAdjustHandles="1" noChangeArrowheads="1" noChangeShapeType="1" noTextEdit="1"/>
                  </p:cNvSpPr>
                  <p:nvPr/>
                </p:nvSpPr>
                <p:spPr>
                  <a:xfrm>
                    <a:off x="1776248" y="2275402"/>
                    <a:ext cx="931591" cy="440082"/>
                  </a:xfrm>
                  <a:prstGeom prst="rect">
                    <a:avLst/>
                  </a:prstGeom>
                  <a:blipFill>
                    <a:blip r:embed="rId6"/>
                    <a:stretch>
                      <a:fillRect/>
                    </a:stretch>
                  </a:blipFill>
                </p:spPr>
                <p:txBody>
                  <a:bodyPr/>
                  <a:lstStyle/>
                  <a:p>
                    <a:r>
                      <a:rPr lang="en-SE">
                        <a:noFill/>
                      </a:rPr>
                      <a:t> </a:t>
                    </a:r>
                  </a:p>
                </p:txBody>
              </p:sp>
            </mc:Fallback>
          </mc:AlternateContent>
        </p:grpSp>
        <p:grpSp>
          <p:nvGrpSpPr>
            <p:cNvPr id="95" name="Group 94">
              <a:extLst>
                <a:ext uri="{FF2B5EF4-FFF2-40B4-BE49-F238E27FC236}">
                  <a16:creationId xmlns:a16="http://schemas.microsoft.com/office/drawing/2014/main" id="{6EB76E72-07EF-424B-8BE2-26FD70743998}"/>
                </a:ext>
              </a:extLst>
            </p:cNvPr>
            <p:cNvGrpSpPr/>
            <p:nvPr/>
          </p:nvGrpSpPr>
          <p:grpSpPr>
            <a:xfrm>
              <a:off x="1972907" y="1594703"/>
              <a:ext cx="8920304" cy="2987839"/>
              <a:chOff x="1972907" y="1594703"/>
              <a:chExt cx="8920304" cy="2987839"/>
            </a:xfrm>
          </p:grpSpPr>
          <p:cxnSp>
            <p:nvCxnSpPr>
              <p:cNvPr id="96" name="Straight Arrow Connector 95">
                <a:extLst>
                  <a:ext uri="{FF2B5EF4-FFF2-40B4-BE49-F238E27FC236}">
                    <a16:creationId xmlns:a16="http://schemas.microsoft.com/office/drawing/2014/main" id="{3423E6E7-F58F-471A-80C7-7EC805681094}"/>
                  </a:ext>
                </a:extLst>
              </p:cNvPr>
              <p:cNvCxnSpPr/>
              <p:nvPr/>
            </p:nvCxnSpPr>
            <p:spPr>
              <a:xfrm>
                <a:off x="4461641" y="2128344"/>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954FA09-8779-4F6E-A6ED-B709393381F1}"/>
                      </a:ext>
                    </a:extLst>
                  </p:cNvPr>
                  <p:cNvSpPr txBox="1"/>
                  <p:nvPr/>
                </p:nvSpPr>
                <p:spPr>
                  <a:xfrm>
                    <a:off x="4412917" y="2249214"/>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7" name="TextBox 96">
                    <a:extLst>
                      <a:ext uri="{FF2B5EF4-FFF2-40B4-BE49-F238E27FC236}">
                        <a16:creationId xmlns:a16="http://schemas.microsoft.com/office/drawing/2014/main" id="{A954FA09-8779-4F6E-A6ED-B709393381F1}"/>
                      </a:ext>
                    </a:extLst>
                  </p:cNvPr>
                  <p:cNvSpPr txBox="1">
                    <a:spLocks noRot="1" noChangeAspect="1" noMove="1" noResize="1" noEditPoints="1" noAdjustHandles="1" noChangeArrowheads="1" noChangeShapeType="1" noTextEdit="1"/>
                  </p:cNvSpPr>
                  <p:nvPr/>
                </p:nvSpPr>
                <p:spPr>
                  <a:xfrm>
                    <a:off x="4412917" y="2249214"/>
                    <a:ext cx="904503" cy="440081"/>
                  </a:xfrm>
                  <a:prstGeom prst="rect">
                    <a:avLst/>
                  </a:prstGeom>
                  <a:blipFill>
                    <a:blip r:embed="rId7"/>
                    <a:stretch>
                      <a:fillRect/>
                    </a:stretch>
                  </a:blipFill>
                </p:spPr>
                <p:txBody>
                  <a:bodyPr/>
                  <a:lstStyle/>
                  <a:p>
                    <a:r>
                      <a:rPr lang="en-SE">
                        <a:noFill/>
                      </a:rPr>
                      <a:t> </a:t>
                    </a:r>
                  </a:p>
                </p:txBody>
              </p:sp>
            </mc:Fallback>
          </mc:AlternateContent>
          <p:sp>
            <p:nvSpPr>
              <p:cNvPr id="98" name="TextBox 97">
                <a:extLst>
                  <a:ext uri="{FF2B5EF4-FFF2-40B4-BE49-F238E27FC236}">
                    <a16:creationId xmlns:a16="http://schemas.microsoft.com/office/drawing/2014/main" id="{C23F8A90-A94B-4D69-B4F6-3B13BD1528F8}"/>
                  </a:ext>
                </a:extLst>
              </p:cNvPr>
              <p:cNvSpPr txBox="1"/>
              <p:nvPr/>
            </p:nvSpPr>
            <p:spPr>
              <a:xfrm>
                <a:off x="4263470" y="1594703"/>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MAX POOL</a:t>
                </a:r>
              </a:p>
            </p:txBody>
          </p:sp>
          <p:sp>
            <p:nvSpPr>
              <p:cNvPr id="165" name="TextBox 164">
                <a:extLst>
                  <a:ext uri="{FF2B5EF4-FFF2-40B4-BE49-F238E27FC236}">
                    <a16:creationId xmlns:a16="http://schemas.microsoft.com/office/drawing/2014/main" id="{FEDE4A46-B943-46A6-B2C8-DD831A04E2ED}"/>
                  </a:ext>
                </a:extLst>
              </p:cNvPr>
              <p:cNvSpPr txBox="1"/>
              <p:nvPr/>
            </p:nvSpPr>
            <p:spPr>
              <a:xfrm>
                <a:off x="2003005" y="1627581"/>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6" name="TextBox 165">
                <a:extLst>
                  <a:ext uri="{FF2B5EF4-FFF2-40B4-BE49-F238E27FC236}">
                    <a16:creationId xmlns:a16="http://schemas.microsoft.com/office/drawing/2014/main" id="{74454FBE-12FD-4E53-9D39-7BFD93FF6ADB}"/>
                  </a:ext>
                </a:extLst>
              </p:cNvPr>
              <p:cNvSpPr txBox="1"/>
              <p:nvPr/>
            </p:nvSpPr>
            <p:spPr>
              <a:xfrm>
                <a:off x="1972907" y="4159459"/>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7" name="TextBox 166">
                <a:extLst>
                  <a:ext uri="{FF2B5EF4-FFF2-40B4-BE49-F238E27FC236}">
                    <a16:creationId xmlns:a16="http://schemas.microsoft.com/office/drawing/2014/main" id="{CA7C8023-098D-459D-9F40-522A30253CA6}"/>
                  </a:ext>
                </a:extLst>
              </p:cNvPr>
              <p:cNvSpPr txBox="1"/>
              <p:nvPr/>
            </p:nvSpPr>
            <p:spPr>
              <a:xfrm>
                <a:off x="6928230" y="4212018"/>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C2</a:t>
                </a:r>
              </a:p>
            </p:txBody>
          </p:sp>
          <p:sp>
            <p:nvSpPr>
              <p:cNvPr id="168" name="TextBox 167">
                <a:extLst>
                  <a:ext uri="{FF2B5EF4-FFF2-40B4-BE49-F238E27FC236}">
                    <a16:creationId xmlns:a16="http://schemas.microsoft.com/office/drawing/2014/main" id="{E3EB6C55-ED8C-401D-92B4-7B99FE9D591F}"/>
                  </a:ext>
                </a:extLst>
              </p:cNvPr>
              <p:cNvSpPr txBox="1"/>
              <p:nvPr/>
            </p:nvSpPr>
            <p:spPr>
              <a:xfrm>
                <a:off x="8700407" y="4222475"/>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C3</a:t>
                </a:r>
              </a:p>
            </p:txBody>
          </p:sp>
          <p:sp>
            <p:nvSpPr>
              <p:cNvPr id="169" name="TextBox 168">
                <a:extLst>
                  <a:ext uri="{FF2B5EF4-FFF2-40B4-BE49-F238E27FC236}">
                    <a16:creationId xmlns:a16="http://schemas.microsoft.com/office/drawing/2014/main" id="{17FEAD8D-353C-4045-BFCE-223181534C02}"/>
                  </a:ext>
                </a:extLst>
              </p:cNvPr>
              <p:cNvSpPr txBox="1"/>
              <p:nvPr/>
            </p:nvSpPr>
            <p:spPr>
              <a:xfrm>
                <a:off x="10398953" y="4218883"/>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C4</a:t>
                </a:r>
              </a:p>
            </p:txBody>
          </p:sp>
        </p:grpSp>
        <p:grpSp>
          <p:nvGrpSpPr>
            <p:cNvPr id="99" name="Group 98">
              <a:extLst>
                <a:ext uri="{FF2B5EF4-FFF2-40B4-BE49-F238E27FC236}">
                  <a16:creationId xmlns:a16="http://schemas.microsoft.com/office/drawing/2014/main" id="{058A5038-9DC4-4362-9AA4-B235A880ACC4}"/>
                </a:ext>
              </a:extLst>
            </p:cNvPr>
            <p:cNvGrpSpPr/>
            <p:nvPr/>
          </p:nvGrpSpPr>
          <p:grpSpPr>
            <a:xfrm>
              <a:off x="6800193" y="1596580"/>
              <a:ext cx="725214" cy="537020"/>
              <a:chOff x="6800193" y="1596580"/>
              <a:chExt cx="725214" cy="537020"/>
            </a:xfrm>
          </p:grpSpPr>
          <p:cxnSp>
            <p:nvCxnSpPr>
              <p:cNvPr id="100" name="Straight Arrow Connector 99">
                <a:extLst>
                  <a:ext uri="{FF2B5EF4-FFF2-40B4-BE49-F238E27FC236}">
                    <a16:creationId xmlns:a16="http://schemas.microsoft.com/office/drawing/2014/main" id="{FEF0D884-0CF5-4AAB-B0AF-75A14B9CBB70}"/>
                  </a:ext>
                </a:extLst>
              </p:cNvPr>
              <p:cNvCxnSpPr/>
              <p:nvPr/>
            </p:nvCxnSpPr>
            <p:spPr>
              <a:xfrm>
                <a:off x="6800193" y="213360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1" name="TextBox 100">
                <a:extLst>
                  <a:ext uri="{FF2B5EF4-FFF2-40B4-BE49-F238E27FC236}">
                    <a16:creationId xmlns:a16="http://schemas.microsoft.com/office/drawing/2014/main" id="{F3DF8D00-C093-4F44-97EC-D3379643E393}"/>
                  </a:ext>
                </a:extLst>
              </p:cNvPr>
              <p:cNvSpPr txBox="1"/>
              <p:nvPr/>
            </p:nvSpPr>
            <p:spPr>
              <a:xfrm>
                <a:off x="6928601" y="1596580"/>
                <a:ext cx="565105" cy="4000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2" name="Group 101">
              <a:extLst>
                <a:ext uri="{FF2B5EF4-FFF2-40B4-BE49-F238E27FC236}">
                  <a16:creationId xmlns:a16="http://schemas.microsoft.com/office/drawing/2014/main" id="{3B320647-1F6F-4526-8E49-5AA8F7BED8FB}"/>
                </a:ext>
              </a:extLst>
            </p:cNvPr>
            <p:cNvGrpSpPr/>
            <p:nvPr/>
          </p:nvGrpSpPr>
          <p:grpSpPr>
            <a:xfrm>
              <a:off x="8204706" y="1594703"/>
              <a:ext cx="725214" cy="549407"/>
              <a:chOff x="8204706" y="1594703"/>
              <a:chExt cx="725214" cy="549407"/>
            </a:xfrm>
          </p:grpSpPr>
          <p:cxnSp>
            <p:nvCxnSpPr>
              <p:cNvPr id="103" name="Straight Arrow Connector 102">
                <a:extLst>
                  <a:ext uri="{FF2B5EF4-FFF2-40B4-BE49-F238E27FC236}">
                    <a16:creationId xmlns:a16="http://schemas.microsoft.com/office/drawing/2014/main" id="{05BC1F64-B69F-410B-99F4-A42783B77F14}"/>
                  </a:ext>
                </a:extLst>
              </p:cNvPr>
              <p:cNvCxnSpPr/>
              <p:nvPr/>
            </p:nvCxnSpPr>
            <p:spPr>
              <a:xfrm>
                <a:off x="8204706"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4" name="TextBox 103">
                <a:extLst>
                  <a:ext uri="{FF2B5EF4-FFF2-40B4-BE49-F238E27FC236}">
                    <a16:creationId xmlns:a16="http://schemas.microsoft.com/office/drawing/2014/main" id="{A0074204-B78C-40C6-AB19-FB12655648A5}"/>
                  </a:ext>
                </a:extLst>
              </p:cNvPr>
              <p:cNvSpPr txBox="1"/>
              <p:nvPr/>
            </p:nvSpPr>
            <p:spPr>
              <a:xfrm>
                <a:off x="8333114" y="1594703"/>
                <a:ext cx="565105"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5" name="Group 104">
              <a:extLst>
                <a:ext uri="{FF2B5EF4-FFF2-40B4-BE49-F238E27FC236}">
                  <a16:creationId xmlns:a16="http://schemas.microsoft.com/office/drawing/2014/main" id="{F39B4DFB-98FF-4E6E-A06A-C997D0FE1D1B}"/>
                </a:ext>
              </a:extLst>
            </p:cNvPr>
            <p:cNvGrpSpPr/>
            <p:nvPr/>
          </p:nvGrpSpPr>
          <p:grpSpPr>
            <a:xfrm>
              <a:off x="9512016" y="1974577"/>
              <a:ext cx="2018817" cy="1295429"/>
              <a:chOff x="9512016" y="1974577"/>
              <a:chExt cx="2018817" cy="1295429"/>
            </a:xfrm>
          </p:grpSpPr>
          <p:cxnSp>
            <p:nvCxnSpPr>
              <p:cNvPr id="106" name="Straight Arrow Connector 105">
                <a:extLst>
                  <a:ext uri="{FF2B5EF4-FFF2-40B4-BE49-F238E27FC236}">
                    <a16:creationId xmlns:a16="http://schemas.microsoft.com/office/drawing/2014/main" id="{014BB3C8-8E04-461D-9AC7-3AC3B6DEFF73}"/>
                  </a:ext>
                </a:extLst>
              </p:cNvPr>
              <p:cNvCxnSpPr/>
              <p:nvPr/>
            </p:nvCxnSpPr>
            <p:spPr>
              <a:xfrm>
                <a:off x="9512016" y="2151177"/>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7" name="Oval 106">
                <a:extLst>
                  <a:ext uri="{FF2B5EF4-FFF2-40B4-BE49-F238E27FC236}">
                    <a16:creationId xmlns:a16="http://schemas.microsoft.com/office/drawing/2014/main" id="{3727F18A-C910-4404-981C-DCFD9AB0E2B1}"/>
                  </a:ext>
                </a:extLst>
              </p:cNvPr>
              <p:cNvSpPr/>
              <p:nvPr/>
            </p:nvSpPr>
            <p:spPr>
              <a:xfrm>
                <a:off x="10453585" y="1974577"/>
                <a:ext cx="365760" cy="365760"/>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TextBox 107">
                <a:extLst>
                  <a:ext uri="{FF2B5EF4-FFF2-40B4-BE49-F238E27FC236}">
                    <a16:creationId xmlns:a16="http://schemas.microsoft.com/office/drawing/2014/main" id="{939C8CD1-9EAD-4AEF-8F7E-EE201BB9A04E}"/>
                  </a:ext>
                </a:extLst>
              </p:cNvPr>
              <p:cNvSpPr txBox="1"/>
              <p:nvPr/>
            </p:nvSpPr>
            <p:spPr>
              <a:xfrm>
                <a:off x="9761336" y="2509865"/>
                <a:ext cx="1769497" cy="76014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mbria Math" charset="0"/>
                    <a:ea typeface="Cambria Math" charset="0"/>
                    <a:cs typeface="Cambria Math" charset="0"/>
                  </a:rPr>
                  <a:t>y</a:t>
                </a:r>
                <a:endPar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 </a:t>
                </a:r>
                <a:r>
                  <a:rPr kumimoji="0" lang="en-US" sz="1600" b="0" i="0" u="none" strike="noStrike" kern="0" cap="none" spc="0" normalizeH="0" baseline="0" noProof="0" dirty="0" err="1">
                    <a:ln>
                      <a:noFill/>
                    </a:ln>
                    <a:solidFill>
                      <a:prstClr val="black"/>
                    </a:solidFill>
                    <a:effectLst/>
                    <a:uLnTx/>
                    <a:uFillTx/>
                    <a:latin typeface="Century Schoolbook" charset="0"/>
                    <a:ea typeface="Century Schoolbook" charset="0"/>
                    <a:cs typeface="Century Schoolbook" charset="0"/>
                  </a:rPr>
                  <a:t>softmax</a:t>
                </a: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(10)</a:t>
                </a:r>
              </a:p>
            </p:txBody>
          </p:sp>
        </p:grpSp>
        <p:grpSp>
          <p:nvGrpSpPr>
            <p:cNvPr id="109" name="Group 108">
              <a:extLst>
                <a:ext uri="{FF2B5EF4-FFF2-40B4-BE49-F238E27FC236}">
                  <a16:creationId xmlns:a16="http://schemas.microsoft.com/office/drawing/2014/main" id="{AB0960F9-7E5C-4820-9228-33E1CB24D6D4}"/>
                </a:ext>
              </a:extLst>
            </p:cNvPr>
            <p:cNvGrpSpPr/>
            <p:nvPr/>
          </p:nvGrpSpPr>
          <p:grpSpPr>
            <a:xfrm>
              <a:off x="182880" y="3953150"/>
              <a:ext cx="1656475" cy="1979641"/>
              <a:chOff x="182880" y="3953150"/>
              <a:chExt cx="1656475" cy="1979641"/>
            </a:xfrm>
          </p:grpSpPr>
          <p:sp>
            <p:nvSpPr>
              <p:cNvPr id="110" name="Cube 109">
                <a:extLst>
                  <a:ext uri="{FF2B5EF4-FFF2-40B4-BE49-F238E27FC236}">
                    <a16:creationId xmlns:a16="http://schemas.microsoft.com/office/drawing/2014/main" id="{13DC1A37-8C32-4116-AA1B-D5A66D138CFF}"/>
                  </a:ext>
                </a:extLst>
              </p:cNvPr>
              <p:cNvSpPr/>
              <p:nvPr/>
            </p:nvSpPr>
            <p:spPr>
              <a:xfrm>
                <a:off x="283779" y="3953150"/>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A262EEA-7FF9-410E-9BE1-361CD9D8B908}"/>
                      </a:ext>
                    </a:extLst>
                  </p:cNvPr>
                  <p:cNvSpPr txBox="1"/>
                  <p:nvPr/>
                </p:nvSpPr>
                <p:spPr>
                  <a:xfrm>
                    <a:off x="182880" y="5492709"/>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1" name="TextBox 110">
                    <a:extLst>
                      <a:ext uri="{FF2B5EF4-FFF2-40B4-BE49-F238E27FC236}">
                        <a16:creationId xmlns:a16="http://schemas.microsoft.com/office/drawing/2014/main" id="{9A262EEA-7FF9-410E-9BE1-361CD9D8B908}"/>
                      </a:ext>
                    </a:extLst>
                  </p:cNvPr>
                  <p:cNvSpPr txBox="1">
                    <a:spLocks noRot="1" noChangeAspect="1" noMove="1" noResize="1" noEditPoints="1" noAdjustHandles="1" noChangeArrowheads="1" noChangeShapeType="1" noTextEdit="1"/>
                  </p:cNvSpPr>
                  <p:nvPr/>
                </p:nvSpPr>
                <p:spPr>
                  <a:xfrm>
                    <a:off x="182880" y="5492709"/>
                    <a:ext cx="1656475" cy="440082"/>
                  </a:xfrm>
                  <a:prstGeom prst="rect">
                    <a:avLst/>
                  </a:prstGeom>
                  <a:blipFill>
                    <a:blip r:embed="rId8"/>
                    <a:stretch>
                      <a:fillRect/>
                    </a:stretch>
                  </a:blipFill>
                </p:spPr>
                <p:txBody>
                  <a:bodyPr/>
                  <a:lstStyle/>
                  <a:p>
                    <a:r>
                      <a:rPr lang="en-SE">
                        <a:noFill/>
                      </a:rPr>
                      <a:t> </a:t>
                    </a:r>
                  </a:p>
                </p:txBody>
              </p:sp>
            </mc:Fallback>
          </mc:AlternateContent>
        </p:grpSp>
        <p:grpSp>
          <p:nvGrpSpPr>
            <p:cNvPr id="112" name="Group 111">
              <a:extLst>
                <a:ext uri="{FF2B5EF4-FFF2-40B4-BE49-F238E27FC236}">
                  <a16:creationId xmlns:a16="http://schemas.microsoft.com/office/drawing/2014/main" id="{0BBFFBD3-4A25-47C4-8563-132EDE450374}"/>
                </a:ext>
              </a:extLst>
            </p:cNvPr>
            <p:cNvGrpSpPr/>
            <p:nvPr/>
          </p:nvGrpSpPr>
          <p:grpSpPr>
            <a:xfrm>
              <a:off x="2489901" y="3953150"/>
              <a:ext cx="1804421" cy="1979641"/>
              <a:chOff x="2489901" y="3953150"/>
              <a:chExt cx="1804421" cy="1979641"/>
            </a:xfrm>
          </p:grpSpPr>
          <p:sp>
            <p:nvSpPr>
              <p:cNvPr id="113" name="Cube 112">
                <a:extLst>
                  <a:ext uri="{FF2B5EF4-FFF2-40B4-BE49-F238E27FC236}">
                    <a16:creationId xmlns:a16="http://schemas.microsoft.com/office/drawing/2014/main" id="{F9EB0C08-5A56-4E9B-A891-39222AD044EF}"/>
                  </a:ext>
                </a:extLst>
              </p:cNvPr>
              <p:cNvSpPr/>
              <p:nvPr/>
            </p:nvSpPr>
            <p:spPr>
              <a:xfrm>
                <a:off x="2832537" y="3953150"/>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8BE07CC-F896-4387-A470-E3FFCC6D22A1}"/>
                      </a:ext>
                    </a:extLst>
                  </p:cNvPr>
                  <p:cNvSpPr txBox="1"/>
                  <p:nvPr/>
                </p:nvSpPr>
                <p:spPr>
                  <a:xfrm>
                    <a:off x="2489901" y="5492709"/>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4" name="TextBox 113">
                    <a:extLst>
                      <a:ext uri="{FF2B5EF4-FFF2-40B4-BE49-F238E27FC236}">
                        <a16:creationId xmlns:a16="http://schemas.microsoft.com/office/drawing/2014/main" id="{68BE07CC-F896-4387-A470-E3FFCC6D22A1}"/>
                      </a:ext>
                    </a:extLst>
                  </p:cNvPr>
                  <p:cNvSpPr txBox="1">
                    <a:spLocks noRot="1" noChangeAspect="1" noMove="1" noResize="1" noEditPoints="1" noAdjustHandles="1" noChangeArrowheads="1" noChangeShapeType="1" noTextEdit="1"/>
                  </p:cNvSpPr>
                  <p:nvPr/>
                </p:nvSpPr>
                <p:spPr>
                  <a:xfrm>
                    <a:off x="2489901" y="5492709"/>
                    <a:ext cx="1804421" cy="440082"/>
                  </a:xfrm>
                  <a:prstGeom prst="rect">
                    <a:avLst/>
                  </a:prstGeom>
                  <a:blipFill>
                    <a:blip r:embed="rId9"/>
                    <a:stretch>
                      <a:fillRect/>
                    </a:stretch>
                  </a:blipFill>
                </p:spPr>
                <p:txBody>
                  <a:bodyPr/>
                  <a:lstStyle/>
                  <a:p>
                    <a:r>
                      <a:rPr lang="en-SE">
                        <a:noFill/>
                      </a:rPr>
                      <a:t> </a:t>
                    </a:r>
                  </a:p>
                </p:txBody>
              </p:sp>
            </mc:Fallback>
          </mc:AlternateContent>
        </p:grpSp>
        <p:grpSp>
          <p:nvGrpSpPr>
            <p:cNvPr id="115" name="Group 114">
              <a:extLst>
                <a:ext uri="{FF2B5EF4-FFF2-40B4-BE49-F238E27FC236}">
                  <a16:creationId xmlns:a16="http://schemas.microsoft.com/office/drawing/2014/main" id="{DE4ED438-FB0A-4E23-B6A8-8AC365B49D46}"/>
                </a:ext>
              </a:extLst>
            </p:cNvPr>
            <p:cNvGrpSpPr/>
            <p:nvPr/>
          </p:nvGrpSpPr>
          <p:grpSpPr>
            <a:xfrm>
              <a:off x="5299933" y="4110804"/>
              <a:ext cx="1508533" cy="1821986"/>
              <a:chOff x="5299933" y="4110804"/>
              <a:chExt cx="1508533" cy="1821986"/>
            </a:xfrm>
          </p:grpSpPr>
          <p:sp>
            <p:nvSpPr>
              <p:cNvPr id="116" name="Cube 115">
                <a:extLst>
                  <a:ext uri="{FF2B5EF4-FFF2-40B4-BE49-F238E27FC236}">
                    <a16:creationId xmlns:a16="http://schemas.microsoft.com/office/drawing/2014/main" id="{98B0755F-A575-4603-8E35-748BB392D7E8}"/>
                  </a:ext>
                </a:extLst>
              </p:cNvPr>
              <p:cNvSpPr/>
              <p:nvPr/>
            </p:nvSpPr>
            <p:spPr>
              <a:xfrm>
                <a:off x="5360275" y="4110804"/>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F9BEABF5-FA91-49FC-ABBA-6C374F0B2B69}"/>
                      </a:ext>
                    </a:extLst>
                  </p:cNvPr>
                  <p:cNvSpPr txBox="1"/>
                  <p:nvPr/>
                </p:nvSpPr>
                <p:spPr>
                  <a:xfrm>
                    <a:off x="5299933" y="5492708"/>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7" name="TextBox 116">
                    <a:extLst>
                      <a:ext uri="{FF2B5EF4-FFF2-40B4-BE49-F238E27FC236}">
                        <a16:creationId xmlns:a16="http://schemas.microsoft.com/office/drawing/2014/main" id="{F9BEABF5-FA91-49FC-ABBA-6C374F0B2B69}"/>
                      </a:ext>
                    </a:extLst>
                  </p:cNvPr>
                  <p:cNvSpPr txBox="1">
                    <a:spLocks noRot="1" noChangeAspect="1" noMove="1" noResize="1" noEditPoints="1" noAdjustHandles="1" noChangeArrowheads="1" noChangeShapeType="1" noTextEdit="1"/>
                  </p:cNvSpPr>
                  <p:nvPr/>
                </p:nvSpPr>
                <p:spPr>
                  <a:xfrm>
                    <a:off x="5299933" y="5492708"/>
                    <a:ext cx="1508533" cy="440082"/>
                  </a:xfrm>
                  <a:prstGeom prst="rect">
                    <a:avLst/>
                  </a:prstGeom>
                  <a:blipFill>
                    <a:blip r:embed="rId10"/>
                    <a:stretch>
                      <a:fillRect/>
                    </a:stretch>
                  </a:blipFill>
                </p:spPr>
                <p:txBody>
                  <a:bodyPr/>
                  <a:lstStyle/>
                  <a:p>
                    <a:r>
                      <a:rPr lang="en-SE">
                        <a:noFill/>
                      </a:rPr>
                      <a:t> </a:t>
                    </a:r>
                  </a:p>
                </p:txBody>
              </p:sp>
            </mc:Fallback>
          </mc:AlternateContent>
        </p:grpSp>
        <p:grpSp>
          <p:nvGrpSpPr>
            <p:cNvPr id="118" name="Group 117">
              <a:extLst>
                <a:ext uri="{FF2B5EF4-FFF2-40B4-BE49-F238E27FC236}">
                  <a16:creationId xmlns:a16="http://schemas.microsoft.com/office/drawing/2014/main" id="{8FD9047A-4D56-4B3E-B1F3-F4F9F998D375}"/>
                </a:ext>
              </a:extLst>
            </p:cNvPr>
            <p:cNvGrpSpPr/>
            <p:nvPr/>
          </p:nvGrpSpPr>
          <p:grpSpPr>
            <a:xfrm>
              <a:off x="1842746" y="4746472"/>
              <a:ext cx="920866" cy="545185"/>
              <a:chOff x="1842746" y="4746472"/>
              <a:chExt cx="920866" cy="545185"/>
            </a:xfrm>
          </p:grpSpPr>
          <p:cxnSp>
            <p:nvCxnSpPr>
              <p:cNvPr id="119" name="Straight Arrow Connector 118">
                <a:extLst>
                  <a:ext uri="{FF2B5EF4-FFF2-40B4-BE49-F238E27FC236}">
                    <a16:creationId xmlns:a16="http://schemas.microsoft.com/office/drawing/2014/main" id="{8CBFA814-D837-4700-B38B-C6D203B86595}"/>
                  </a:ext>
                </a:extLst>
              </p:cNvPr>
              <p:cNvCxnSpPr/>
              <p:nvPr/>
            </p:nvCxnSpPr>
            <p:spPr>
              <a:xfrm>
                <a:off x="1870841" y="4746472"/>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063FC84E-991C-4E42-9460-61BA0B1571E3}"/>
                      </a:ext>
                    </a:extLst>
                  </p:cNvPr>
                  <p:cNvSpPr txBox="1"/>
                  <p:nvPr/>
                </p:nvSpPr>
                <p:spPr>
                  <a:xfrm>
                    <a:off x="1842746" y="4851576"/>
                    <a:ext cx="920866" cy="4400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0" name="TextBox 119">
                    <a:extLst>
                      <a:ext uri="{FF2B5EF4-FFF2-40B4-BE49-F238E27FC236}">
                        <a16:creationId xmlns:a16="http://schemas.microsoft.com/office/drawing/2014/main" id="{063FC84E-991C-4E42-9460-61BA0B1571E3}"/>
                      </a:ext>
                    </a:extLst>
                  </p:cNvPr>
                  <p:cNvSpPr txBox="1">
                    <a:spLocks noRot="1" noChangeAspect="1" noMove="1" noResize="1" noEditPoints="1" noAdjustHandles="1" noChangeArrowheads="1" noChangeShapeType="1" noTextEdit="1"/>
                  </p:cNvSpPr>
                  <p:nvPr/>
                </p:nvSpPr>
                <p:spPr>
                  <a:xfrm>
                    <a:off x="1842746" y="4851576"/>
                    <a:ext cx="920866" cy="440081"/>
                  </a:xfrm>
                  <a:prstGeom prst="rect">
                    <a:avLst/>
                  </a:prstGeom>
                  <a:blipFill>
                    <a:blip r:embed="rId11"/>
                    <a:stretch>
                      <a:fillRect/>
                    </a:stretch>
                  </a:blipFill>
                </p:spPr>
                <p:txBody>
                  <a:bodyPr/>
                  <a:lstStyle/>
                  <a:p>
                    <a:r>
                      <a:rPr lang="en-SE">
                        <a:noFill/>
                      </a:rPr>
                      <a:t> </a:t>
                    </a:r>
                  </a:p>
                </p:txBody>
              </p:sp>
            </mc:Fallback>
          </mc:AlternateContent>
        </p:grpSp>
        <p:grpSp>
          <p:nvGrpSpPr>
            <p:cNvPr id="121" name="Group 120">
              <a:extLst>
                <a:ext uri="{FF2B5EF4-FFF2-40B4-BE49-F238E27FC236}">
                  <a16:creationId xmlns:a16="http://schemas.microsoft.com/office/drawing/2014/main" id="{AA1CB9FD-05FB-437B-BA33-8FCD457948BE}"/>
                </a:ext>
              </a:extLst>
            </p:cNvPr>
            <p:cNvGrpSpPr/>
            <p:nvPr/>
          </p:nvGrpSpPr>
          <p:grpSpPr>
            <a:xfrm>
              <a:off x="4263470" y="4197065"/>
              <a:ext cx="1350670" cy="1094592"/>
              <a:chOff x="4263470" y="4197065"/>
              <a:chExt cx="1350670" cy="1094592"/>
            </a:xfrm>
          </p:grpSpPr>
          <p:cxnSp>
            <p:nvCxnSpPr>
              <p:cNvPr id="122" name="Straight Arrow Connector 121">
                <a:extLst>
                  <a:ext uri="{FF2B5EF4-FFF2-40B4-BE49-F238E27FC236}">
                    <a16:creationId xmlns:a16="http://schemas.microsoft.com/office/drawing/2014/main" id="{8117B841-71ED-44A9-B7B7-5948051954F2}"/>
                  </a:ext>
                </a:extLst>
              </p:cNvPr>
              <p:cNvCxnSpPr/>
              <p:nvPr/>
            </p:nvCxnSpPr>
            <p:spPr>
              <a:xfrm>
                <a:off x="4461641" y="4730706"/>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C275979D-8304-429F-A208-82A2BF56DE2E}"/>
                      </a:ext>
                    </a:extLst>
                  </p:cNvPr>
                  <p:cNvSpPr txBox="1"/>
                  <p:nvPr/>
                </p:nvSpPr>
                <p:spPr>
                  <a:xfrm>
                    <a:off x="4412917" y="4851576"/>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3" name="TextBox 122">
                    <a:extLst>
                      <a:ext uri="{FF2B5EF4-FFF2-40B4-BE49-F238E27FC236}">
                        <a16:creationId xmlns:a16="http://schemas.microsoft.com/office/drawing/2014/main" id="{C275979D-8304-429F-A208-82A2BF56DE2E}"/>
                      </a:ext>
                    </a:extLst>
                  </p:cNvPr>
                  <p:cNvSpPr txBox="1">
                    <a:spLocks noRot="1" noChangeAspect="1" noMove="1" noResize="1" noEditPoints="1" noAdjustHandles="1" noChangeArrowheads="1" noChangeShapeType="1" noTextEdit="1"/>
                  </p:cNvSpPr>
                  <p:nvPr/>
                </p:nvSpPr>
                <p:spPr>
                  <a:xfrm>
                    <a:off x="4412917" y="4851576"/>
                    <a:ext cx="904503" cy="440081"/>
                  </a:xfrm>
                  <a:prstGeom prst="rect">
                    <a:avLst/>
                  </a:prstGeom>
                  <a:blipFill>
                    <a:blip r:embed="rId12"/>
                    <a:stretch>
                      <a:fillRect/>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336A598E-7982-4BEF-860F-FC4C7E936DB3}"/>
                  </a:ext>
                </a:extLst>
              </p:cNvPr>
              <p:cNvSpPr txBox="1"/>
              <p:nvPr/>
            </p:nvSpPr>
            <p:spPr>
              <a:xfrm>
                <a:off x="4263470" y="4197065"/>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MAX POOL</a:t>
                </a:r>
              </a:p>
            </p:txBody>
          </p:sp>
        </p:grpSp>
        <p:grpSp>
          <p:nvGrpSpPr>
            <p:cNvPr id="125" name="Group 124">
              <a:extLst>
                <a:ext uri="{FF2B5EF4-FFF2-40B4-BE49-F238E27FC236}">
                  <a16:creationId xmlns:a16="http://schemas.microsoft.com/office/drawing/2014/main" id="{7348AB2B-1F16-4167-BAC7-AE7B0518DF15}"/>
                </a:ext>
              </a:extLst>
            </p:cNvPr>
            <p:cNvGrpSpPr/>
            <p:nvPr/>
          </p:nvGrpSpPr>
          <p:grpSpPr>
            <a:xfrm>
              <a:off x="7204221" y="4441306"/>
              <a:ext cx="1656476" cy="1491483"/>
              <a:chOff x="7204221" y="4441306"/>
              <a:chExt cx="1656476" cy="1491483"/>
            </a:xfrm>
          </p:grpSpPr>
          <p:sp>
            <p:nvSpPr>
              <p:cNvPr id="126" name="Cube 125">
                <a:extLst>
                  <a:ext uri="{FF2B5EF4-FFF2-40B4-BE49-F238E27FC236}">
                    <a16:creationId xmlns:a16="http://schemas.microsoft.com/office/drawing/2014/main" id="{047611C2-8315-4225-8521-141EEFC4318A}"/>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23AAA24-C507-47AE-BE2F-B388BC2876A7}"/>
                      </a:ext>
                    </a:extLst>
                  </p:cNvPr>
                  <p:cNvSpPr txBox="1"/>
                  <p:nvPr/>
                </p:nvSpPr>
                <p:spPr>
                  <a:xfrm>
                    <a:off x="7204221" y="5492707"/>
                    <a:ext cx="165647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7" name="TextBox 126">
                    <a:extLst>
                      <a:ext uri="{FF2B5EF4-FFF2-40B4-BE49-F238E27FC236}">
                        <a16:creationId xmlns:a16="http://schemas.microsoft.com/office/drawing/2014/main" id="{723AAA24-C507-47AE-BE2F-B388BC2876A7}"/>
                      </a:ext>
                    </a:extLst>
                  </p:cNvPr>
                  <p:cNvSpPr txBox="1">
                    <a:spLocks noRot="1" noChangeAspect="1" noMove="1" noResize="1" noEditPoints="1" noAdjustHandles="1" noChangeArrowheads="1" noChangeShapeType="1" noTextEdit="1"/>
                  </p:cNvSpPr>
                  <p:nvPr/>
                </p:nvSpPr>
                <p:spPr>
                  <a:xfrm>
                    <a:off x="7204221" y="5492707"/>
                    <a:ext cx="1656476" cy="440082"/>
                  </a:xfrm>
                  <a:prstGeom prst="rect">
                    <a:avLst/>
                  </a:prstGeom>
                  <a:blipFill>
                    <a:blip r:embed="rId13"/>
                    <a:stretch>
                      <a:fillRect/>
                    </a:stretch>
                  </a:blipFill>
                </p:spPr>
                <p:txBody>
                  <a:bodyPr/>
                  <a:lstStyle/>
                  <a:p>
                    <a:r>
                      <a:rPr lang="en-SE">
                        <a:noFill/>
                      </a:rPr>
                      <a:t> </a:t>
                    </a:r>
                  </a:p>
                </p:txBody>
              </p:sp>
            </mc:Fallback>
          </mc:AlternateContent>
        </p:grpSp>
        <p:grpSp>
          <p:nvGrpSpPr>
            <p:cNvPr id="128" name="Group 127">
              <a:extLst>
                <a:ext uri="{FF2B5EF4-FFF2-40B4-BE49-F238E27FC236}">
                  <a16:creationId xmlns:a16="http://schemas.microsoft.com/office/drawing/2014/main" id="{594F2054-14BF-4B72-A242-C970A1FF380B}"/>
                </a:ext>
              </a:extLst>
            </p:cNvPr>
            <p:cNvGrpSpPr/>
            <p:nvPr/>
          </p:nvGrpSpPr>
          <p:grpSpPr>
            <a:xfrm>
              <a:off x="8816830" y="4441306"/>
              <a:ext cx="1508533" cy="1491483"/>
              <a:chOff x="7204221" y="4441306"/>
              <a:chExt cx="1508533" cy="1491483"/>
            </a:xfrm>
          </p:grpSpPr>
          <p:sp>
            <p:nvSpPr>
              <p:cNvPr id="129" name="Cube 128">
                <a:extLst>
                  <a:ext uri="{FF2B5EF4-FFF2-40B4-BE49-F238E27FC236}">
                    <a16:creationId xmlns:a16="http://schemas.microsoft.com/office/drawing/2014/main" id="{38D0A1D7-A0E5-476A-A1D7-7759822D6866}"/>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EE925F34-D982-4103-8125-62221B13DE82}"/>
                      </a:ext>
                    </a:extLst>
                  </p:cNvPr>
                  <p:cNvSpPr txBox="1"/>
                  <p:nvPr/>
                </p:nvSpPr>
                <p:spPr>
                  <a:xfrm>
                    <a:off x="7204221" y="5492707"/>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0" name="TextBox 129">
                    <a:extLst>
                      <a:ext uri="{FF2B5EF4-FFF2-40B4-BE49-F238E27FC236}">
                        <a16:creationId xmlns:a16="http://schemas.microsoft.com/office/drawing/2014/main" id="{EE925F34-D982-4103-8125-62221B13DE82}"/>
                      </a:ext>
                    </a:extLst>
                  </p:cNvPr>
                  <p:cNvSpPr txBox="1">
                    <a:spLocks noRot="1" noChangeAspect="1" noMove="1" noResize="1" noEditPoints="1" noAdjustHandles="1" noChangeArrowheads="1" noChangeShapeType="1" noTextEdit="1"/>
                  </p:cNvSpPr>
                  <p:nvPr/>
                </p:nvSpPr>
                <p:spPr>
                  <a:xfrm>
                    <a:off x="7204221" y="5492707"/>
                    <a:ext cx="1508533" cy="440082"/>
                  </a:xfrm>
                  <a:prstGeom prst="rect">
                    <a:avLst/>
                  </a:prstGeom>
                  <a:blipFill>
                    <a:blip r:embed="rId14"/>
                    <a:stretch>
                      <a:fillRect/>
                    </a:stretch>
                  </a:blipFill>
                </p:spPr>
                <p:txBody>
                  <a:bodyPr/>
                  <a:lstStyle/>
                  <a:p>
                    <a:r>
                      <a:rPr lang="en-SE">
                        <a:noFill/>
                      </a:rPr>
                      <a:t> </a:t>
                    </a:r>
                  </a:p>
                </p:txBody>
              </p:sp>
            </mc:Fallback>
          </mc:AlternateContent>
        </p:grpSp>
        <p:grpSp>
          <p:nvGrpSpPr>
            <p:cNvPr id="131" name="Group 130">
              <a:extLst>
                <a:ext uri="{FF2B5EF4-FFF2-40B4-BE49-F238E27FC236}">
                  <a16:creationId xmlns:a16="http://schemas.microsoft.com/office/drawing/2014/main" id="{CF69D091-24D0-4640-A9B6-0AD9F16FDB84}"/>
                </a:ext>
              </a:extLst>
            </p:cNvPr>
            <p:cNvGrpSpPr/>
            <p:nvPr/>
          </p:nvGrpSpPr>
          <p:grpSpPr>
            <a:xfrm>
              <a:off x="10138664" y="4611439"/>
              <a:ext cx="1796083" cy="1321938"/>
              <a:chOff x="10138664" y="4611439"/>
              <a:chExt cx="1796083" cy="1321938"/>
            </a:xfrm>
          </p:grpSpPr>
          <p:cxnSp>
            <p:nvCxnSpPr>
              <p:cNvPr id="132" name="Straight Arrow Connector 131">
                <a:extLst>
                  <a:ext uri="{FF2B5EF4-FFF2-40B4-BE49-F238E27FC236}">
                    <a16:creationId xmlns:a16="http://schemas.microsoft.com/office/drawing/2014/main" id="{F9ECD5BB-702C-4E78-94BB-0A4D54F74FF1}"/>
                  </a:ext>
                </a:extLst>
              </p:cNvPr>
              <p:cNvCxnSpPr/>
              <p:nvPr/>
            </p:nvCxnSpPr>
            <p:spPr>
              <a:xfrm>
                <a:off x="10138664" y="4779693"/>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3" name="Cube 132">
                <a:extLst>
                  <a:ext uri="{FF2B5EF4-FFF2-40B4-BE49-F238E27FC236}">
                    <a16:creationId xmlns:a16="http://schemas.microsoft.com/office/drawing/2014/main" id="{0793D114-9457-4A0E-A8D0-62D12EC42180}"/>
                  </a:ext>
                </a:extLst>
              </p:cNvPr>
              <p:cNvSpPr/>
              <p:nvPr/>
            </p:nvSpPr>
            <p:spPr>
              <a:xfrm>
                <a:off x="10983638" y="4611439"/>
                <a:ext cx="504073" cy="480273"/>
              </a:xfrm>
              <a:prstGeom prst="cube">
                <a:avLst>
                  <a:gd name="adj" fmla="val 64257"/>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017BB34E-C8F9-4947-8CD2-9D4B3A005000}"/>
                      </a:ext>
                    </a:extLst>
                  </p:cNvPr>
                  <p:cNvSpPr txBox="1"/>
                  <p:nvPr/>
                </p:nvSpPr>
                <p:spPr>
                  <a:xfrm>
                    <a:off x="10426215" y="5493295"/>
                    <a:ext cx="1508532"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4" name="TextBox 133">
                    <a:extLst>
                      <a:ext uri="{FF2B5EF4-FFF2-40B4-BE49-F238E27FC236}">
                        <a16:creationId xmlns:a16="http://schemas.microsoft.com/office/drawing/2014/main" id="{017BB34E-C8F9-4947-8CD2-9D4B3A005000}"/>
                      </a:ext>
                    </a:extLst>
                  </p:cNvPr>
                  <p:cNvSpPr txBox="1">
                    <a:spLocks noRot="1" noChangeAspect="1" noMove="1" noResize="1" noEditPoints="1" noAdjustHandles="1" noChangeArrowheads="1" noChangeShapeType="1" noTextEdit="1"/>
                  </p:cNvSpPr>
                  <p:nvPr/>
                </p:nvSpPr>
                <p:spPr>
                  <a:xfrm>
                    <a:off x="10426215" y="5493295"/>
                    <a:ext cx="1508532" cy="440082"/>
                  </a:xfrm>
                  <a:prstGeom prst="rect">
                    <a:avLst/>
                  </a:prstGeom>
                  <a:blipFill>
                    <a:blip r:embed="rId15"/>
                    <a:stretch>
                      <a:fillRect/>
                    </a:stretch>
                  </a:blipFill>
                </p:spPr>
                <p:txBody>
                  <a:bodyPr/>
                  <a:lstStyle/>
                  <a:p>
                    <a:r>
                      <a:rPr lang="en-SE">
                        <a:noFill/>
                      </a:rPr>
                      <a:t> </a:t>
                    </a:r>
                  </a:p>
                </p:txBody>
              </p:sp>
            </mc:Fallback>
          </mc:AlternateContent>
        </p:grpSp>
        <p:grpSp>
          <p:nvGrpSpPr>
            <p:cNvPr id="135" name="Group 134">
              <a:extLst>
                <a:ext uri="{FF2B5EF4-FFF2-40B4-BE49-F238E27FC236}">
                  <a16:creationId xmlns:a16="http://schemas.microsoft.com/office/drawing/2014/main" id="{673C227E-A81C-4AE4-A7FA-4350BCAE001D}"/>
                </a:ext>
              </a:extLst>
            </p:cNvPr>
            <p:cNvGrpSpPr/>
            <p:nvPr/>
          </p:nvGrpSpPr>
          <p:grpSpPr>
            <a:xfrm>
              <a:off x="6642539" y="4237194"/>
              <a:ext cx="975009" cy="1070437"/>
              <a:chOff x="6642539" y="4237194"/>
              <a:chExt cx="975009" cy="1070437"/>
            </a:xfrm>
          </p:grpSpPr>
          <p:cxnSp>
            <p:nvCxnSpPr>
              <p:cNvPr id="136" name="Straight Arrow Connector 135">
                <a:extLst>
                  <a:ext uri="{FF2B5EF4-FFF2-40B4-BE49-F238E27FC236}">
                    <a16:creationId xmlns:a16="http://schemas.microsoft.com/office/drawing/2014/main" id="{98018DD0-2834-4FF2-8969-E68A965CB7B1}"/>
                  </a:ext>
                </a:extLst>
              </p:cNvPr>
              <p:cNvCxnSpPr/>
              <p:nvPr/>
            </p:nvCxnSpPr>
            <p:spPr>
              <a:xfrm>
                <a:off x="6800193"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7" name="TextBox 136">
                <a:extLst>
                  <a:ext uri="{FF2B5EF4-FFF2-40B4-BE49-F238E27FC236}">
                    <a16:creationId xmlns:a16="http://schemas.microsoft.com/office/drawing/2014/main" id="{40136149-FDEC-48B2-AFA5-9A2EDA20F12C}"/>
                  </a:ext>
                </a:extLst>
              </p:cNvPr>
              <p:cNvSpPr txBox="1"/>
              <p:nvPr/>
            </p:nvSpPr>
            <p:spPr>
              <a:xfrm>
                <a:off x="6928601"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38" name="Rectangle 137">
                    <a:extLst>
                      <a:ext uri="{FF2B5EF4-FFF2-40B4-BE49-F238E27FC236}">
                        <a16:creationId xmlns:a16="http://schemas.microsoft.com/office/drawing/2014/main" id="{718523F6-7A0A-458C-8DA1-EB28481DF0CB}"/>
                      </a:ext>
                    </a:extLst>
                  </p:cNvPr>
                  <p:cNvSpPr/>
                  <p:nvPr/>
                </p:nvSpPr>
                <p:spPr>
                  <a:xfrm>
                    <a:off x="6642539" y="4867549"/>
                    <a:ext cx="975009" cy="44008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8" name="Rectangle 137">
                    <a:extLst>
                      <a:ext uri="{FF2B5EF4-FFF2-40B4-BE49-F238E27FC236}">
                        <a16:creationId xmlns:a16="http://schemas.microsoft.com/office/drawing/2014/main" id="{718523F6-7A0A-458C-8DA1-EB28481DF0CB}"/>
                      </a:ext>
                    </a:extLst>
                  </p:cNvPr>
                  <p:cNvSpPr>
                    <a:spLocks noRot="1" noChangeAspect="1" noMove="1" noResize="1" noEditPoints="1" noAdjustHandles="1" noChangeArrowheads="1" noChangeShapeType="1" noTextEdit="1"/>
                  </p:cNvSpPr>
                  <p:nvPr/>
                </p:nvSpPr>
                <p:spPr>
                  <a:xfrm>
                    <a:off x="6642539" y="4867549"/>
                    <a:ext cx="975009" cy="440082"/>
                  </a:xfrm>
                  <a:prstGeom prst="rect">
                    <a:avLst/>
                  </a:prstGeom>
                  <a:blipFill>
                    <a:blip r:embed="rId16"/>
                    <a:stretch>
                      <a:fillRect/>
                    </a:stretch>
                  </a:blipFill>
                </p:spPr>
                <p:txBody>
                  <a:bodyPr/>
                  <a:lstStyle/>
                  <a:p>
                    <a:r>
                      <a:rPr lang="en-SE">
                        <a:noFill/>
                      </a:rPr>
                      <a:t> </a:t>
                    </a:r>
                  </a:p>
                </p:txBody>
              </p:sp>
            </mc:Fallback>
          </mc:AlternateContent>
        </p:grpSp>
        <p:grpSp>
          <p:nvGrpSpPr>
            <p:cNvPr id="139" name="Group 138">
              <a:extLst>
                <a:ext uri="{FF2B5EF4-FFF2-40B4-BE49-F238E27FC236}">
                  <a16:creationId xmlns:a16="http://schemas.microsoft.com/office/drawing/2014/main" id="{B324E5F0-01D4-47AD-A4C9-492EF566740C}"/>
                </a:ext>
              </a:extLst>
            </p:cNvPr>
            <p:cNvGrpSpPr/>
            <p:nvPr/>
          </p:nvGrpSpPr>
          <p:grpSpPr>
            <a:xfrm>
              <a:off x="8325987" y="4237194"/>
              <a:ext cx="2605476" cy="1063450"/>
              <a:chOff x="8325987" y="4237194"/>
              <a:chExt cx="2605476" cy="1063450"/>
            </a:xfrm>
          </p:grpSpPr>
          <p:cxnSp>
            <p:nvCxnSpPr>
              <p:cNvPr id="140" name="Straight Arrow Connector 139">
                <a:extLst>
                  <a:ext uri="{FF2B5EF4-FFF2-40B4-BE49-F238E27FC236}">
                    <a16:creationId xmlns:a16="http://schemas.microsoft.com/office/drawing/2014/main" id="{7EEE42C3-248A-47F4-84A1-0438E0386239}"/>
                  </a:ext>
                </a:extLst>
              </p:cNvPr>
              <p:cNvCxnSpPr/>
              <p:nvPr/>
            </p:nvCxnSpPr>
            <p:spPr>
              <a:xfrm>
                <a:off x="8451934"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41" name="TextBox 140">
                <a:extLst>
                  <a:ext uri="{FF2B5EF4-FFF2-40B4-BE49-F238E27FC236}">
                    <a16:creationId xmlns:a16="http://schemas.microsoft.com/office/drawing/2014/main" id="{5B2C0EC1-A96E-4AC5-9E22-B696C5A87C30}"/>
                  </a:ext>
                </a:extLst>
              </p:cNvPr>
              <p:cNvSpPr txBox="1"/>
              <p:nvPr/>
            </p:nvSpPr>
            <p:spPr>
              <a:xfrm>
                <a:off x="8580342"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4A680E4F-4F3D-4F98-8EF9-541F405336B2}"/>
                      </a:ext>
                    </a:extLst>
                  </p:cNvPr>
                  <p:cNvSpPr/>
                  <p:nvPr/>
                </p:nvSpPr>
                <p:spPr>
                  <a:xfrm>
                    <a:off x="8325987" y="4860563"/>
                    <a:ext cx="945281" cy="44008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2" name="Rectangle 141">
                    <a:extLst>
                      <a:ext uri="{FF2B5EF4-FFF2-40B4-BE49-F238E27FC236}">
                        <a16:creationId xmlns:a16="http://schemas.microsoft.com/office/drawing/2014/main" id="{4A680E4F-4F3D-4F98-8EF9-541F405336B2}"/>
                      </a:ext>
                    </a:extLst>
                  </p:cNvPr>
                  <p:cNvSpPr>
                    <a:spLocks noRot="1" noChangeAspect="1" noMove="1" noResize="1" noEditPoints="1" noAdjustHandles="1" noChangeArrowheads="1" noChangeShapeType="1" noTextEdit="1"/>
                  </p:cNvSpPr>
                  <p:nvPr/>
                </p:nvSpPr>
                <p:spPr>
                  <a:xfrm>
                    <a:off x="8325987" y="4860563"/>
                    <a:ext cx="945281" cy="440081"/>
                  </a:xfrm>
                  <a:prstGeom prst="rect">
                    <a:avLst/>
                  </a:prstGeom>
                  <a:blipFill>
                    <a:blip r:embed="rId17"/>
                    <a:stretch>
                      <a:fillRect/>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EA211D0-3B1E-6523-4495-0FAC2C68B0FF}"/>
                      </a:ext>
                    </a:extLst>
                  </p:cNvPr>
                  <p:cNvSpPr/>
                  <p:nvPr/>
                </p:nvSpPr>
                <p:spPr>
                  <a:xfrm>
                    <a:off x="9986181" y="4853763"/>
                    <a:ext cx="945282" cy="44008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p:sp>
                <p:nvSpPr>
                  <p:cNvPr id="5" name="Rectangle 4">
                    <a:extLst>
                      <a:ext uri="{FF2B5EF4-FFF2-40B4-BE49-F238E27FC236}">
                        <a16:creationId xmlns:a16="http://schemas.microsoft.com/office/drawing/2014/main" id="{8EA211D0-3B1E-6523-4495-0FAC2C68B0FF}"/>
                      </a:ext>
                    </a:extLst>
                  </p:cNvPr>
                  <p:cNvSpPr>
                    <a:spLocks noRot="1" noChangeAspect="1" noMove="1" noResize="1" noEditPoints="1" noAdjustHandles="1" noChangeArrowheads="1" noChangeShapeType="1" noTextEdit="1"/>
                  </p:cNvSpPr>
                  <p:nvPr/>
                </p:nvSpPr>
                <p:spPr>
                  <a:xfrm>
                    <a:off x="9986181" y="4853763"/>
                    <a:ext cx="945282" cy="440080"/>
                  </a:xfrm>
                  <a:prstGeom prst="rect">
                    <a:avLst/>
                  </a:prstGeom>
                  <a:blipFill>
                    <a:blip r:embed="rId18"/>
                    <a:stretch>
                      <a:fillRect/>
                    </a:stretch>
                  </a:blipFill>
                </p:spPr>
                <p:txBody>
                  <a:bodyPr/>
                  <a:lstStyle/>
                  <a:p>
                    <a:r>
                      <a:rPr lang="en-SE">
                        <a:noFill/>
                      </a:rPr>
                      <a:t> </a:t>
                    </a:r>
                  </a:p>
                </p:txBody>
              </p:sp>
            </mc:Fallback>
          </mc:AlternateContent>
        </p:grpSp>
        <p:grpSp>
          <p:nvGrpSpPr>
            <p:cNvPr id="143" name="Group 142">
              <a:extLst>
                <a:ext uri="{FF2B5EF4-FFF2-40B4-BE49-F238E27FC236}">
                  <a16:creationId xmlns:a16="http://schemas.microsoft.com/office/drawing/2014/main" id="{35BD9AC9-96C6-48D9-A714-D97D59F54E5B}"/>
                </a:ext>
              </a:extLst>
            </p:cNvPr>
            <p:cNvGrpSpPr/>
            <p:nvPr/>
          </p:nvGrpSpPr>
          <p:grpSpPr>
            <a:xfrm>
              <a:off x="7537675" y="1560994"/>
              <a:ext cx="744306" cy="1769434"/>
              <a:chOff x="7641842" y="1560994"/>
              <a:chExt cx="744306" cy="1769434"/>
            </a:xfrm>
          </p:grpSpPr>
          <p:grpSp>
            <p:nvGrpSpPr>
              <p:cNvPr id="144" name="Group 143">
                <a:extLst>
                  <a:ext uri="{FF2B5EF4-FFF2-40B4-BE49-F238E27FC236}">
                    <a16:creationId xmlns:a16="http://schemas.microsoft.com/office/drawing/2014/main" id="{09207F7C-A1A7-4477-B698-2747E3786F37}"/>
                  </a:ext>
                </a:extLst>
              </p:cNvPr>
              <p:cNvGrpSpPr/>
              <p:nvPr/>
            </p:nvGrpSpPr>
            <p:grpSpPr>
              <a:xfrm>
                <a:off x="7641842" y="1560994"/>
                <a:ext cx="744306" cy="1769434"/>
                <a:chOff x="7641842" y="1560994"/>
                <a:chExt cx="744306" cy="1769434"/>
              </a:xfrm>
            </p:grpSpPr>
            <p:sp>
              <p:nvSpPr>
                <p:cNvPr id="149" name="Rectangle 148">
                  <a:extLst>
                    <a:ext uri="{FF2B5EF4-FFF2-40B4-BE49-F238E27FC236}">
                      <a16:creationId xmlns:a16="http://schemas.microsoft.com/office/drawing/2014/main" id="{06F9A8E4-F701-4988-85EF-B8B8154EAD4F}"/>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88677C7C-54CA-4E34-9CD1-2B96CA3BC7E2}"/>
                        </a:ext>
                      </a:extLst>
                    </p:cNvPr>
                    <p:cNvSpPr txBox="1"/>
                    <p:nvPr/>
                  </p:nvSpPr>
                  <p:spPr>
                    <a:xfrm>
                      <a:off x="7641842" y="2890346"/>
                      <a:ext cx="74430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0" name="TextBox 149">
                      <a:extLst>
                        <a:ext uri="{FF2B5EF4-FFF2-40B4-BE49-F238E27FC236}">
                          <a16:creationId xmlns:a16="http://schemas.microsoft.com/office/drawing/2014/main" id="{88677C7C-54CA-4E34-9CD1-2B96CA3BC7E2}"/>
                        </a:ext>
                      </a:extLst>
                    </p:cNvPr>
                    <p:cNvSpPr txBox="1">
                      <a:spLocks noRot="1" noChangeAspect="1" noMove="1" noResize="1" noEditPoints="1" noAdjustHandles="1" noChangeArrowheads="1" noChangeShapeType="1" noTextEdit="1"/>
                    </p:cNvSpPr>
                    <p:nvPr/>
                  </p:nvSpPr>
                  <p:spPr>
                    <a:xfrm>
                      <a:off x="7641842" y="2890346"/>
                      <a:ext cx="744306" cy="440082"/>
                    </a:xfrm>
                    <a:prstGeom prst="rect">
                      <a:avLst/>
                    </a:prstGeom>
                    <a:blipFill>
                      <a:blip r:embed="rId19"/>
                      <a:stretch>
                        <a:fillRect/>
                      </a:stretch>
                    </a:blipFill>
                  </p:spPr>
                  <p:txBody>
                    <a:bodyPr/>
                    <a:lstStyle/>
                    <a:p>
                      <a:r>
                        <a:rPr lang="en-SE">
                          <a:noFill/>
                        </a:rPr>
                        <a:t> </a:t>
                      </a:r>
                    </a:p>
                  </p:txBody>
                </p:sp>
              </mc:Fallback>
            </mc:AlternateContent>
          </p:grpSp>
          <p:sp>
            <p:nvSpPr>
              <p:cNvPr id="145" name="Oval 144">
                <a:extLst>
                  <a:ext uri="{FF2B5EF4-FFF2-40B4-BE49-F238E27FC236}">
                    <a16:creationId xmlns:a16="http://schemas.microsoft.com/office/drawing/2014/main" id="{2EC94C7F-8EE2-48F1-91DC-EC12A9E9B8C0}"/>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F066DA1-1FF5-4E24-AB3F-C831BEEEA852}"/>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Oval 146">
                <a:extLst>
                  <a:ext uri="{FF2B5EF4-FFF2-40B4-BE49-F238E27FC236}">
                    <a16:creationId xmlns:a16="http://schemas.microsoft.com/office/drawing/2014/main" id="{27C01D48-3505-40B1-B762-0BF06FA0C08C}"/>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7D6BCCB1-87DC-4095-8291-E222E02676DE}"/>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8" name="TextBox 147">
                    <a:extLst>
                      <a:ext uri="{FF2B5EF4-FFF2-40B4-BE49-F238E27FC236}">
                        <a16:creationId xmlns:a16="http://schemas.microsoft.com/office/drawing/2014/main" id="{7D6BCCB1-87DC-4095-8291-E222E02676DE}"/>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20"/>
                    <a:stretch>
                      <a:fillRect l="-53333" r="-46667" b="-5556"/>
                    </a:stretch>
                  </a:blipFill>
                </p:spPr>
                <p:txBody>
                  <a:bodyPr/>
                  <a:lstStyle/>
                  <a:p>
                    <a:r>
                      <a:rPr lang="en-SE">
                        <a:noFill/>
                      </a:rPr>
                      <a:t> </a:t>
                    </a:r>
                  </a:p>
                </p:txBody>
              </p:sp>
            </mc:Fallback>
          </mc:AlternateContent>
        </p:grpSp>
        <p:grpSp>
          <p:nvGrpSpPr>
            <p:cNvPr id="151" name="Group 150">
              <a:extLst>
                <a:ext uri="{FF2B5EF4-FFF2-40B4-BE49-F238E27FC236}">
                  <a16:creationId xmlns:a16="http://schemas.microsoft.com/office/drawing/2014/main" id="{06546DA1-00B9-4F5A-94ED-FECB7A4565E4}"/>
                </a:ext>
              </a:extLst>
            </p:cNvPr>
            <p:cNvGrpSpPr/>
            <p:nvPr/>
          </p:nvGrpSpPr>
          <p:grpSpPr>
            <a:xfrm>
              <a:off x="8865557" y="1554901"/>
              <a:ext cx="596361" cy="1769434"/>
              <a:chOff x="7641842" y="1560994"/>
              <a:chExt cx="596361" cy="1769434"/>
            </a:xfrm>
          </p:grpSpPr>
          <p:grpSp>
            <p:nvGrpSpPr>
              <p:cNvPr id="152" name="Group 151">
                <a:extLst>
                  <a:ext uri="{FF2B5EF4-FFF2-40B4-BE49-F238E27FC236}">
                    <a16:creationId xmlns:a16="http://schemas.microsoft.com/office/drawing/2014/main" id="{8D728C10-CF03-4BCC-812E-32DB63A6A3C9}"/>
                  </a:ext>
                </a:extLst>
              </p:cNvPr>
              <p:cNvGrpSpPr/>
              <p:nvPr/>
            </p:nvGrpSpPr>
            <p:grpSpPr>
              <a:xfrm>
                <a:off x="7641842" y="1560994"/>
                <a:ext cx="596361" cy="1769434"/>
                <a:chOff x="7641842" y="1560994"/>
                <a:chExt cx="596361" cy="1769434"/>
              </a:xfrm>
            </p:grpSpPr>
            <p:sp>
              <p:nvSpPr>
                <p:cNvPr id="157" name="Rectangle 156">
                  <a:extLst>
                    <a:ext uri="{FF2B5EF4-FFF2-40B4-BE49-F238E27FC236}">
                      <a16:creationId xmlns:a16="http://schemas.microsoft.com/office/drawing/2014/main" id="{DB1FC0E6-0739-47F4-B7D7-403BF88CEAF7}"/>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4DFDE548-1C65-4C35-AC8A-936724A5FEC7}"/>
                        </a:ext>
                      </a:extLst>
                    </p:cNvPr>
                    <p:cNvSpPr txBox="1"/>
                    <p:nvPr/>
                  </p:nvSpPr>
                  <p:spPr>
                    <a:xfrm>
                      <a:off x="7641842" y="2890346"/>
                      <a:ext cx="59636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8" name="TextBox 157">
                      <a:extLst>
                        <a:ext uri="{FF2B5EF4-FFF2-40B4-BE49-F238E27FC236}">
                          <a16:creationId xmlns:a16="http://schemas.microsoft.com/office/drawing/2014/main" id="{4DFDE548-1C65-4C35-AC8A-936724A5FEC7}"/>
                        </a:ext>
                      </a:extLst>
                    </p:cNvPr>
                    <p:cNvSpPr txBox="1">
                      <a:spLocks noRot="1" noChangeAspect="1" noMove="1" noResize="1" noEditPoints="1" noAdjustHandles="1" noChangeArrowheads="1" noChangeShapeType="1" noTextEdit="1"/>
                    </p:cNvSpPr>
                    <p:nvPr/>
                  </p:nvSpPr>
                  <p:spPr>
                    <a:xfrm>
                      <a:off x="7641842" y="2890346"/>
                      <a:ext cx="596361" cy="440082"/>
                    </a:xfrm>
                    <a:prstGeom prst="rect">
                      <a:avLst/>
                    </a:prstGeom>
                    <a:blipFill>
                      <a:blip r:embed="rId21"/>
                      <a:stretch>
                        <a:fillRect/>
                      </a:stretch>
                    </a:blipFill>
                  </p:spPr>
                  <p:txBody>
                    <a:bodyPr/>
                    <a:lstStyle/>
                    <a:p>
                      <a:r>
                        <a:rPr lang="en-SE">
                          <a:noFill/>
                        </a:rPr>
                        <a:t> </a:t>
                      </a:r>
                    </a:p>
                  </p:txBody>
                </p:sp>
              </mc:Fallback>
            </mc:AlternateContent>
          </p:grpSp>
          <p:sp>
            <p:nvSpPr>
              <p:cNvPr id="153" name="Oval 152">
                <a:extLst>
                  <a:ext uri="{FF2B5EF4-FFF2-40B4-BE49-F238E27FC236}">
                    <a16:creationId xmlns:a16="http://schemas.microsoft.com/office/drawing/2014/main" id="{390593B3-1C4E-42A8-AFD4-A32131B50B8A}"/>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Oval 153">
                <a:extLst>
                  <a:ext uri="{FF2B5EF4-FFF2-40B4-BE49-F238E27FC236}">
                    <a16:creationId xmlns:a16="http://schemas.microsoft.com/office/drawing/2014/main" id="{CADDFD19-5DEF-4F56-A42B-148C320877D8}"/>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Oval 154">
                <a:extLst>
                  <a:ext uri="{FF2B5EF4-FFF2-40B4-BE49-F238E27FC236}">
                    <a16:creationId xmlns:a16="http://schemas.microsoft.com/office/drawing/2014/main" id="{3C4EF1DE-D91B-460A-A562-C30FDAF3ACBA}"/>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3B768830-BD50-4C18-A3AB-BEAD52FD4B64}"/>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6" name="TextBox 155">
                    <a:extLst>
                      <a:ext uri="{FF2B5EF4-FFF2-40B4-BE49-F238E27FC236}">
                        <a16:creationId xmlns:a16="http://schemas.microsoft.com/office/drawing/2014/main" id="{3B768830-BD50-4C18-A3AB-BEAD52FD4B64}"/>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22"/>
                    <a:stretch>
                      <a:fillRect l="-43750" r="-43750" b="-5714"/>
                    </a:stretch>
                  </a:blipFill>
                </p:spPr>
                <p:txBody>
                  <a:bodyPr/>
                  <a:lstStyle/>
                  <a:p>
                    <a:r>
                      <a:rPr lang="en-SE">
                        <a:noFill/>
                      </a:rPr>
                      <a:t> </a:t>
                    </a:r>
                  </a:p>
                </p:txBody>
              </p:sp>
            </mc:Fallback>
          </mc:AlternateContent>
        </p:grpSp>
      </p:grpSp>
    </p:spTree>
    <p:extLst>
      <p:ext uri="{BB962C8B-B14F-4D97-AF65-F5344CB8AC3E}">
        <p14:creationId xmlns:p14="http://schemas.microsoft.com/office/powerpoint/2010/main" val="1252669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9291-27C4-4D1B-AF34-3F777DB534C3}"/>
              </a:ext>
            </a:extLst>
          </p:cNvPr>
          <p:cNvSpPr>
            <a:spLocks noGrp="1"/>
          </p:cNvSpPr>
          <p:nvPr>
            <p:ph type="title"/>
          </p:nvPr>
        </p:nvSpPr>
        <p:spPr>
          <a:xfrm>
            <a:off x="457200" y="-171400"/>
            <a:ext cx="8229600" cy="868362"/>
          </a:xfrm>
        </p:spPr>
        <p:txBody>
          <a:bodyPr/>
          <a:lstStyle/>
          <a:p>
            <a:r>
              <a:rPr lang="en-US" sz="2800" dirty="0"/>
              <a:t>Convolution Implementation of Sliding Windows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68100B-A287-4E5C-9216-72B0D03B5C51}"/>
                  </a:ext>
                </a:extLst>
              </p:cNvPr>
              <p:cNvSpPr>
                <a:spLocks noGrp="1"/>
              </p:cNvSpPr>
              <p:nvPr>
                <p:ph idx="1"/>
              </p:nvPr>
            </p:nvSpPr>
            <p:spPr>
              <a:xfrm>
                <a:off x="20081" y="476672"/>
                <a:ext cx="9047719" cy="1844528"/>
              </a:xfrm>
            </p:spPr>
            <p:txBody>
              <a:bodyPr>
                <a:normAutofit fontScale="47500" lnSpcReduction="20000"/>
              </a:bodyPr>
              <a:lstStyle/>
              <a:p>
                <a:r>
                  <a:rPr lang="en-US" sz="3200" dirty="0"/>
                  <a:t>If the input image is larger than the CNN’s input size, then this transformation allows us to “slide” the entire CNN across many spatial positions in the larger input image, and generate multiple SoftMax output vectors in one forward pass, whereas the original architecture with FC layers only computes one SoftMax output vector in one forward pass. This improves computation efficiency by reducing redundant computations between overlapping sliding windows</a:t>
                </a:r>
              </a:p>
              <a:p>
                <a:r>
                  <a:rPr lang="en-US" dirty="0"/>
                  <a:t>Middle row: outputs </a:t>
                </a:r>
                <a14:m>
                  <m:oMath xmlns:m="http://schemas.openxmlformats.org/officeDocument/2006/math">
                    <m:r>
                      <a:rPr lang="en-US" b="0" i="1" smtClean="0">
                        <a:latin typeface="Cambria Math" panose="02040503050406030204" pitchFamily="18" charset="0"/>
                      </a:rPr>
                      <m:t>2∗2=4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2∗2=4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a:latin typeface="Cambria Math" panose="02040503050406030204" pitchFamily="18" charset="0"/>
                      </a:rPr>
                      <m:t>1</m:t>
                    </m:r>
                    <m:r>
                      <a:rPr lang="en-US" b="0" i="1" smtClean="0">
                        <a:latin typeface="Cambria Math" panose="02040503050406030204" pitchFamily="18" charset="0"/>
                      </a:rPr>
                      <m:t>6</m:t>
                    </m:r>
                    <m:r>
                      <a:rPr lang="en-US" i="1">
                        <a:latin typeface="Cambria Math" panose="02040503050406030204" pitchFamily="18" charset="0"/>
                      </a:rPr>
                      <m:t>×1</m:t>
                    </m:r>
                    <m:r>
                      <a:rPr lang="en-US" b="0" i="1" smtClean="0">
                        <a:latin typeface="Cambria Math" panose="02040503050406030204" pitchFamily="18" charset="0"/>
                      </a:rPr>
                      <m:t>6</m:t>
                    </m:r>
                  </m:oMath>
                </a14:m>
                <a:r>
                  <a:rPr lang="en-US" dirty="0"/>
                  <a:t> input image with stride 2</a:t>
                </a:r>
              </a:p>
              <a:p>
                <a:r>
                  <a:rPr lang="en-US" dirty="0"/>
                  <a:t>Bottom row: outputs </a:t>
                </a:r>
                <a14:m>
                  <m:oMath xmlns:m="http://schemas.openxmlformats.org/officeDocument/2006/math">
                    <m:r>
                      <a:rPr lang="en-US" b="0" i="1" smtClean="0">
                        <a:latin typeface="Cambria Math" panose="02040503050406030204" pitchFamily="18" charset="0"/>
                      </a:rPr>
                      <m:t>8∗8=64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8∗8=64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8</m:t>
                    </m:r>
                    <m:r>
                      <a:rPr lang="en-US" i="1">
                        <a:latin typeface="Cambria Math" panose="02040503050406030204" pitchFamily="18" charset="0"/>
                      </a:rPr>
                      <m:t>×</m:t>
                    </m:r>
                    <m:r>
                      <a:rPr lang="en-US" i="1" smtClean="0">
                        <a:latin typeface="Cambria Math" panose="02040503050406030204" pitchFamily="18" charset="0"/>
                      </a:rPr>
                      <m:t>2</m:t>
                    </m:r>
                    <m:r>
                      <a:rPr lang="en-US" b="0" i="1" smtClean="0">
                        <a:latin typeface="Cambria Math" panose="02040503050406030204" pitchFamily="18" charset="0"/>
                      </a:rPr>
                      <m:t>8</m:t>
                    </m:r>
                  </m:oMath>
                </a14:m>
                <a:r>
                  <a:rPr lang="en-US" dirty="0"/>
                  <a:t> input image with stride 2</a:t>
                </a:r>
              </a:p>
            </p:txBody>
          </p:sp>
        </mc:Choice>
        <mc:Fallback xmlns="">
          <p:sp>
            <p:nvSpPr>
              <p:cNvPr id="3" name="Content Placeholder 2">
                <a:extLst>
                  <a:ext uri="{FF2B5EF4-FFF2-40B4-BE49-F238E27FC236}">
                    <a16:creationId xmlns:a16="http://schemas.microsoft.com/office/drawing/2014/main" id="{B168100B-A287-4E5C-9216-72B0D03B5C51}"/>
                  </a:ext>
                </a:extLst>
              </p:cNvPr>
              <p:cNvSpPr>
                <a:spLocks noGrp="1" noRot="1" noChangeAspect="1" noMove="1" noResize="1" noEditPoints="1" noAdjustHandles="1" noChangeArrowheads="1" noChangeShapeType="1" noTextEdit="1"/>
              </p:cNvSpPr>
              <p:nvPr>
                <p:ph idx="1"/>
              </p:nvPr>
            </p:nvSpPr>
            <p:spPr>
              <a:xfrm>
                <a:off x="20081" y="476672"/>
                <a:ext cx="9047719" cy="1844528"/>
              </a:xfrm>
              <a:blipFill>
                <a:blip r:embed="rId2"/>
                <a:stretch>
                  <a:fillRect l="-202" t="-2970" b="-29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12132AA-E857-499A-90CA-C27F176AF71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9" name="Picture 8">
            <a:extLst>
              <a:ext uri="{FF2B5EF4-FFF2-40B4-BE49-F238E27FC236}">
                <a16:creationId xmlns:a16="http://schemas.microsoft.com/office/drawing/2014/main" id="{1DBC1FA5-3E5B-47DD-AFC0-E7952688B80F}"/>
              </a:ext>
            </a:extLst>
          </p:cNvPr>
          <p:cNvPicPr>
            <a:picLocks noChangeAspect="1"/>
          </p:cNvPicPr>
          <p:nvPr/>
        </p:nvPicPr>
        <p:blipFill>
          <a:blip r:embed="rId3"/>
          <a:stretch>
            <a:fillRect/>
          </a:stretch>
        </p:blipFill>
        <p:spPr>
          <a:xfrm>
            <a:off x="-20081" y="2321200"/>
            <a:ext cx="9144000" cy="4468644"/>
          </a:xfrm>
          <a:prstGeom prst="rect">
            <a:avLst/>
          </a:prstGeom>
        </p:spPr>
      </p:pic>
    </p:spTree>
    <p:extLst>
      <p:ext uri="{BB962C8B-B14F-4D97-AF65-F5344CB8AC3E}">
        <p14:creationId xmlns:p14="http://schemas.microsoft.com/office/powerpoint/2010/main" val="1316785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B5DA-BDB1-4A49-A0F7-CE69A5551A2E}"/>
              </a:ext>
            </a:extLst>
          </p:cNvPr>
          <p:cNvSpPr>
            <a:spLocks noGrp="1"/>
          </p:cNvSpPr>
          <p:nvPr>
            <p:ph type="title"/>
          </p:nvPr>
        </p:nvSpPr>
        <p:spPr/>
        <p:txBody>
          <a:bodyPr/>
          <a:lstStyle/>
          <a:p>
            <a:r>
              <a:rPr lang="en-US" dirty="0"/>
              <a:t>Region Proposals</a:t>
            </a:r>
            <a:endParaRPr lang="en-SE" dirty="0"/>
          </a:p>
        </p:txBody>
      </p:sp>
      <p:sp>
        <p:nvSpPr>
          <p:cNvPr id="3" name="Content Placeholder 2">
            <a:extLst>
              <a:ext uri="{FF2B5EF4-FFF2-40B4-BE49-F238E27FC236}">
                <a16:creationId xmlns:a16="http://schemas.microsoft.com/office/drawing/2014/main" id="{BD119930-69F7-46A5-82D1-186FE0BA893B}"/>
              </a:ext>
            </a:extLst>
          </p:cNvPr>
          <p:cNvSpPr>
            <a:spLocks noGrp="1"/>
          </p:cNvSpPr>
          <p:nvPr>
            <p:ph idx="1"/>
          </p:nvPr>
        </p:nvSpPr>
        <p:spPr>
          <a:xfrm>
            <a:off x="457200" y="1295400"/>
            <a:ext cx="8229600" cy="2749847"/>
          </a:xfrm>
        </p:spPr>
        <p:txBody>
          <a:bodyPr>
            <a:normAutofit fontScale="92500" lnSpcReduction="10000"/>
          </a:bodyPr>
          <a:lstStyle/>
          <a:p>
            <a:r>
              <a:rPr lang="en-US" dirty="0"/>
              <a:t>Generating region proposals: find a small set of boxes that are likely to cover all objects, based on heuristics (no learning): e.g., look for “blob-like” image regions</a:t>
            </a:r>
          </a:p>
          <a:p>
            <a:pPr lvl="1"/>
            <a:r>
              <a:rPr lang="en-US" dirty="0"/>
              <a:t>Relatively fast to run: e.g. Selective Search gives 2000 region proposals in a few seconds on CPU</a:t>
            </a:r>
            <a:endParaRPr lang="en-SE" dirty="0"/>
          </a:p>
        </p:txBody>
      </p:sp>
      <p:sp>
        <p:nvSpPr>
          <p:cNvPr id="4" name="Slide Number Placeholder 3">
            <a:extLst>
              <a:ext uri="{FF2B5EF4-FFF2-40B4-BE49-F238E27FC236}">
                <a16:creationId xmlns:a16="http://schemas.microsoft.com/office/drawing/2014/main" id="{C72EF424-41A3-4392-9CC7-28D820C34EFD}"/>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6" name="Picture 5">
            <a:extLst>
              <a:ext uri="{FF2B5EF4-FFF2-40B4-BE49-F238E27FC236}">
                <a16:creationId xmlns:a16="http://schemas.microsoft.com/office/drawing/2014/main" id="{960B21C1-D206-43C5-8778-5E2E13215ED8}"/>
              </a:ext>
            </a:extLst>
          </p:cNvPr>
          <p:cNvPicPr>
            <a:picLocks noChangeAspect="1"/>
          </p:cNvPicPr>
          <p:nvPr/>
        </p:nvPicPr>
        <p:blipFill>
          <a:blip r:embed="rId2"/>
          <a:stretch>
            <a:fillRect/>
          </a:stretch>
        </p:blipFill>
        <p:spPr>
          <a:xfrm>
            <a:off x="16481" y="4109864"/>
            <a:ext cx="9144000" cy="2355554"/>
          </a:xfrm>
          <a:prstGeom prst="rect">
            <a:avLst/>
          </a:prstGeom>
        </p:spPr>
      </p:pic>
    </p:spTree>
    <p:extLst>
      <p:ext uri="{BB962C8B-B14F-4D97-AF65-F5344CB8AC3E}">
        <p14:creationId xmlns:p14="http://schemas.microsoft.com/office/powerpoint/2010/main" val="1149317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119-D1E8-4E9D-A073-850C9094DC2B}"/>
              </a:ext>
            </a:extLst>
          </p:cNvPr>
          <p:cNvSpPr>
            <a:spLocks noGrp="1"/>
          </p:cNvSpPr>
          <p:nvPr>
            <p:ph type="title"/>
          </p:nvPr>
        </p:nvSpPr>
        <p:spPr>
          <a:xfrm>
            <a:off x="457200" y="-27384"/>
            <a:ext cx="8229600" cy="868362"/>
          </a:xfrm>
        </p:spPr>
        <p:txBody>
          <a:bodyPr/>
          <a:lstStyle/>
          <a:p>
            <a:r>
              <a:rPr lang="en-US" dirty="0"/>
              <a:t>R-CNN: Training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4FE1-58DD-4F29-865C-A098B99F57D7}"/>
                  </a:ext>
                </a:extLst>
              </p:cNvPr>
              <p:cNvSpPr>
                <a:spLocks noGrp="1"/>
              </p:cNvSpPr>
              <p:nvPr>
                <p:ph idx="1"/>
              </p:nvPr>
            </p:nvSpPr>
            <p:spPr>
              <a:xfrm>
                <a:off x="457200" y="806208"/>
                <a:ext cx="8229600" cy="1326648"/>
              </a:xfrm>
            </p:spPr>
            <p:txBody>
              <a:bodyPr>
                <a:normAutofit fontScale="55000" lnSpcReduction="20000"/>
              </a:bodyPr>
              <a:lstStyle/>
              <a:p>
                <a:r>
                  <a:rPr lang="en-US" dirty="0"/>
                  <a:t>Crop/warp each region proposal into same-size (e.g., </a:t>
                </a:r>
                <a14:m>
                  <m:oMath xmlns:m="http://schemas.openxmlformats.org/officeDocument/2006/math">
                    <m:r>
                      <a:rPr lang="en-US" i="1" dirty="0">
                        <a:latin typeface="Cambria Math" panose="02040503050406030204" pitchFamily="18" charset="0"/>
                      </a:rPr>
                      <m:t>224×224</m:t>
                    </m:r>
                  </m:oMath>
                </a14:m>
                <a:r>
                  <a:rPr lang="en-US" dirty="0"/>
                  <a:t>) image regions, and run each through a CNN to get bounding box and class label for each region</a:t>
                </a:r>
              </a:p>
              <a:p>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Content Placeholder 2">
                <a:extLst>
                  <a:ext uri="{FF2B5EF4-FFF2-40B4-BE49-F238E27FC236}">
                    <a16:creationId xmlns:a16="http://schemas.microsoft.com/office/drawing/2014/main" id="{C7564FE1-58DD-4F29-865C-A098B99F57D7}"/>
                  </a:ext>
                </a:extLst>
              </p:cNvPr>
              <p:cNvSpPr>
                <a:spLocks noGrp="1" noRot="1" noChangeAspect="1" noMove="1" noResize="1" noEditPoints="1" noAdjustHandles="1" noChangeArrowheads="1" noChangeShapeType="1" noTextEdit="1"/>
              </p:cNvSpPr>
              <p:nvPr>
                <p:ph idx="1"/>
              </p:nvPr>
            </p:nvSpPr>
            <p:spPr>
              <a:xfrm>
                <a:off x="457200" y="806208"/>
                <a:ext cx="8229600" cy="1326648"/>
              </a:xfrm>
              <a:blipFill>
                <a:blip r:embed="rId2"/>
                <a:stretch>
                  <a:fillRect l="-444" t="-6422" b="-18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1DA3E2B-C4DD-4BDB-9E8A-EDFE957D25DB}"/>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6" name="Picture 5">
            <a:extLst>
              <a:ext uri="{FF2B5EF4-FFF2-40B4-BE49-F238E27FC236}">
                <a16:creationId xmlns:a16="http://schemas.microsoft.com/office/drawing/2014/main" id="{9E3406E7-48DF-4CD2-A5FC-0BC2888222A9}"/>
              </a:ext>
            </a:extLst>
          </p:cNvPr>
          <p:cNvPicPr>
            <a:picLocks noChangeAspect="1"/>
          </p:cNvPicPr>
          <p:nvPr/>
        </p:nvPicPr>
        <p:blipFill>
          <a:blip r:embed="rId3"/>
          <a:stretch>
            <a:fillRect/>
          </a:stretch>
        </p:blipFill>
        <p:spPr>
          <a:xfrm>
            <a:off x="0" y="2107245"/>
            <a:ext cx="9144000" cy="4718098"/>
          </a:xfrm>
          <a:prstGeom prst="rect">
            <a:avLst/>
          </a:prstGeom>
        </p:spPr>
      </p:pic>
      <p:sp>
        <p:nvSpPr>
          <p:cNvPr id="8" name="Rectangle 7">
            <a:extLst>
              <a:ext uri="{FF2B5EF4-FFF2-40B4-BE49-F238E27FC236}">
                <a16:creationId xmlns:a16="http://schemas.microsoft.com/office/drawing/2014/main" id="{2C97F6E7-B55E-4612-A607-28BABE573B1E}"/>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22951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5FE-2D30-4B7D-B595-E0398A75BDDC}"/>
              </a:ext>
            </a:extLst>
          </p:cNvPr>
          <p:cNvSpPr>
            <a:spLocks noGrp="1"/>
          </p:cNvSpPr>
          <p:nvPr>
            <p:ph type="title"/>
          </p:nvPr>
        </p:nvSpPr>
        <p:spPr/>
        <p:txBody>
          <a:bodyPr/>
          <a:lstStyle/>
          <a:p>
            <a:r>
              <a:rPr lang="en-US" dirty="0"/>
              <a:t>R-CNN Training Example</a:t>
            </a:r>
            <a:endParaRPr lang="en-SE" dirty="0"/>
          </a:p>
        </p:txBody>
      </p:sp>
      <p:sp>
        <p:nvSpPr>
          <p:cNvPr id="3" name="Content Placeholder 2">
            <a:extLst>
              <a:ext uri="{FF2B5EF4-FFF2-40B4-BE49-F238E27FC236}">
                <a16:creationId xmlns:a16="http://schemas.microsoft.com/office/drawing/2014/main" id="{EC9EEA51-2465-486F-9554-6CF636CD1E9C}"/>
              </a:ext>
            </a:extLst>
          </p:cNvPr>
          <p:cNvSpPr>
            <a:spLocks noGrp="1"/>
          </p:cNvSpPr>
          <p:nvPr>
            <p:ph idx="1"/>
          </p:nvPr>
        </p:nvSpPr>
        <p:spPr>
          <a:xfrm>
            <a:off x="323528" y="1040446"/>
            <a:ext cx="8363272" cy="1421904"/>
          </a:xfrm>
        </p:spPr>
        <p:txBody>
          <a:bodyPr>
            <a:normAutofit fontScale="55000" lnSpcReduction="20000"/>
          </a:bodyPr>
          <a:lstStyle/>
          <a:p>
            <a:r>
              <a:rPr lang="en-US" dirty="0"/>
              <a:t>Categorize each region proposal as positive, negative, or neutral based on overlap with ground-truth boxes</a:t>
            </a:r>
          </a:p>
          <a:p>
            <a:pPr algn="l"/>
            <a:r>
              <a:rPr lang="en-US" dirty="0"/>
              <a:t>Crop pixels from each positive and negative proposal, resize to 224 x 224</a:t>
            </a:r>
          </a:p>
          <a:p>
            <a:pPr algn="l"/>
            <a:r>
              <a:rPr lang="en-US" dirty="0"/>
              <a:t>Use the CNN for </a:t>
            </a:r>
            <a:r>
              <a:rPr lang="en-US" dirty="0" err="1"/>
              <a:t>Bbox</a:t>
            </a:r>
            <a:r>
              <a:rPr lang="en-US" dirty="0"/>
              <a:t> regression and classification for positive boxes; only 1-class prediction for negative boxes</a:t>
            </a:r>
            <a:endParaRPr lang="en-SE" dirty="0"/>
          </a:p>
          <a:p>
            <a:endParaRPr lang="en-SE" dirty="0"/>
          </a:p>
        </p:txBody>
      </p:sp>
      <p:sp>
        <p:nvSpPr>
          <p:cNvPr id="4" name="Slide Number Placeholder 3">
            <a:extLst>
              <a:ext uri="{FF2B5EF4-FFF2-40B4-BE49-F238E27FC236}">
                <a16:creationId xmlns:a16="http://schemas.microsoft.com/office/drawing/2014/main" id="{CF497887-5D64-4D03-9940-B398DFC8EE88}"/>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6" name="Picture 5">
            <a:extLst>
              <a:ext uri="{FF2B5EF4-FFF2-40B4-BE49-F238E27FC236}">
                <a16:creationId xmlns:a16="http://schemas.microsoft.com/office/drawing/2014/main" id="{5C75887D-482D-430B-8CA4-CEBA8A388EEC}"/>
              </a:ext>
            </a:extLst>
          </p:cNvPr>
          <p:cNvPicPr>
            <a:picLocks noChangeAspect="1"/>
          </p:cNvPicPr>
          <p:nvPr/>
        </p:nvPicPr>
        <p:blipFill>
          <a:blip r:embed="rId2"/>
          <a:stretch>
            <a:fillRect/>
          </a:stretch>
        </p:blipFill>
        <p:spPr>
          <a:xfrm>
            <a:off x="196485" y="2327137"/>
            <a:ext cx="8623987" cy="4414231"/>
          </a:xfrm>
          <a:prstGeom prst="rect">
            <a:avLst/>
          </a:prstGeom>
        </p:spPr>
      </p:pic>
    </p:spTree>
    <p:extLst>
      <p:ext uri="{BB962C8B-B14F-4D97-AF65-F5344CB8AC3E}">
        <p14:creationId xmlns:p14="http://schemas.microsoft.com/office/powerpoint/2010/main" val="132820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62A9-C49F-4A16-9D0A-3FB6F8442AA0}"/>
              </a:ext>
            </a:extLst>
          </p:cNvPr>
          <p:cNvSpPr>
            <a:spLocks noGrp="1"/>
          </p:cNvSpPr>
          <p:nvPr>
            <p:ph type="title"/>
          </p:nvPr>
        </p:nvSpPr>
        <p:spPr/>
        <p:txBody>
          <a:bodyPr/>
          <a:lstStyle/>
          <a:p>
            <a:r>
              <a:rPr lang="en-US" dirty="0"/>
              <a:t>R-CNN: Test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12CC50-DFF5-43B3-8359-8A94E18DF70E}"/>
                  </a:ext>
                </a:extLst>
              </p:cNvPr>
              <p:cNvSpPr>
                <a:spLocks noGrp="1"/>
              </p:cNvSpPr>
              <p:nvPr>
                <p:ph idx="1"/>
              </p:nvPr>
            </p:nvSpPr>
            <p:spPr/>
            <p:txBody>
              <a:bodyPr>
                <a:normAutofit fontScale="85000" lnSpcReduction="10000"/>
              </a:bodyPr>
              <a:lstStyle/>
              <a:p>
                <a:r>
                  <a:rPr lang="en-US" dirty="0"/>
                  <a:t>1. Run region proposal method to compute ~2000 region proposals</a:t>
                </a:r>
              </a:p>
              <a:p>
                <a:r>
                  <a:rPr lang="en-US" dirty="0"/>
                  <a:t>2. Resize each region to </a:t>
                </a:r>
                <a14:m>
                  <m:oMath xmlns:m="http://schemas.openxmlformats.org/officeDocument/2006/math">
                    <m:r>
                      <a:rPr lang="en-US" i="1" dirty="0" smtClean="0">
                        <a:latin typeface="Cambria Math" panose="02040503050406030204" pitchFamily="18" charset="0"/>
                      </a:rPr>
                      <m:t>224×224</m:t>
                    </m:r>
                  </m:oMath>
                </a14:m>
                <a:r>
                  <a:rPr lang="en-US" dirty="0"/>
                  <a:t> (tunable </a:t>
                </a:r>
                <a:r>
                  <a:rPr lang="en-US" dirty="0" err="1"/>
                  <a:t>hyperparams</a:t>
                </a:r>
                <a:r>
                  <a:rPr lang="en-US" dirty="0"/>
                  <a:t>) and run independently through the CNN to predict class scores and </a:t>
                </a:r>
                <a:r>
                  <a:rPr lang="en-US" dirty="0" err="1"/>
                  <a:t>Bbox</a:t>
                </a:r>
                <a:r>
                  <a:rPr lang="en-US" dirty="0"/>
                  <a:t> transform</a:t>
                </a:r>
              </a:p>
              <a:p>
                <a:r>
                  <a:rPr lang="en-US" dirty="0"/>
                  <a:t>3. Use scores to select a subset of region proposals to output </a:t>
                </a:r>
              </a:p>
              <a:p>
                <a:pPr lvl="1"/>
                <a:r>
                  <a:rPr lang="en-US" dirty="0"/>
                  <a:t>Many choices here: threshold on background score (e.g., output bottom K proposals with lowest background scores), or per-class (e.g., output top K proposals with highest classification scores for the given class)…</a:t>
                </a:r>
              </a:p>
              <a:p>
                <a:r>
                  <a:rPr lang="en-US" dirty="0"/>
                  <a:t>4. Compare with ground-truth </a:t>
                </a:r>
                <a:r>
                  <a:rPr lang="en-US" dirty="0" err="1"/>
                  <a:t>Bboxes</a:t>
                </a:r>
                <a:endParaRPr lang="en-SE" dirty="0"/>
              </a:p>
            </p:txBody>
          </p:sp>
        </mc:Choice>
        <mc:Fallback xmlns="">
          <p:sp>
            <p:nvSpPr>
              <p:cNvPr id="3" name="Content Placeholder 2">
                <a:extLst>
                  <a:ext uri="{FF2B5EF4-FFF2-40B4-BE49-F238E27FC236}">
                    <a16:creationId xmlns:a16="http://schemas.microsoft.com/office/drawing/2014/main" id="{1A12CC50-DFF5-43B3-8359-8A94E18DF70E}"/>
                  </a:ext>
                </a:extLst>
              </p:cNvPr>
              <p:cNvSpPr>
                <a:spLocks noGrp="1" noRot="1" noChangeAspect="1" noMove="1" noResize="1" noEditPoints="1" noAdjustHandles="1" noChangeArrowheads="1" noChangeShapeType="1" noTextEdit="1"/>
              </p:cNvSpPr>
              <p:nvPr>
                <p:ph idx="1"/>
              </p:nvPr>
            </p:nvSpPr>
            <p:spPr>
              <a:blipFill>
                <a:blip r:embed="rId3"/>
                <a:stretch>
                  <a:fillRect l="-1259" t="-1912" r="-741" b="-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BB032B-5FE4-4509-8FD7-F4743FD3FE79}"/>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634840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D410-A2F1-4497-86AD-C92D61CD5B2F}"/>
              </a:ext>
            </a:extLst>
          </p:cNvPr>
          <p:cNvSpPr>
            <a:spLocks noGrp="1"/>
          </p:cNvSpPr>
          <p:nvPr>
            <p:ph type="title"/>
          </p:nvPr>
        </p:nvSpPr>
        <p:spPr/>
        <p:txBody>
          <a:bodyPr/>
          <a:lstStyle/>
          <a:p>
            <a:r>
              <a:rPr lang="en-US" dirty="0"/>
              <a:t>Detection Criteria (Intersection Over Union, IOU)</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D4EFEA-A7B6-4156-87A0-2E601BEAF03D}"/>
                  </a:ext>
                </a:extLst>
              </p:cNvPr>
              <p:cNvSpPr>
                <a:spLocks noGrp="1"/>
              </p:cNvSpPr>
              <p:nvPr>
                <p:ph idx="1"/>
              </p:nvPr>
            </p:nvSpPr>
            <p:spPr>
              <a:xfrm>
                <a:off x="179512" y="4418519"/>
                <a:ext cx="8712968" cy="2106825"/>
              </a:xfrm>
            </p:spPr>
            <p:txBody>
              <a:bodyPr>
                <a:normAutofit fontScale="92500"/>
              </a:bodyPr>
              <a:lstStyle/>
              <a:p>
                <a:r>
                  <a:rPr lang="en-US" dirty="0">
                    <a:solidFill>
                      <a:srgbClr val="0000FF"/>
                    </a:solidFill>
                  </a:rPr>
                  <a:t>Blue box</a:t>
                </a:r>
                <a:r>
                  <a:rPr lang="en-US" dirty="0"/>
                  <a:t>: Ground Truth; </a:t>
                </a:r>
                <a:r>
                  <a:rPr lang="en-US" dirty="0">
                    <a:solidFill>
                      <a:srgbClr val="C00000"/>
                    </a:solidFill>
                  </a:rPr>
                  <a:t>Red box</a:t>
                </a:r>
                <a:r>
                  <a:rPr lang="en-US" dirty="0"/>
                  <a:t>: model output</a:t>
                </a:r>
              </a:p>
              <a:p>
                <a:r>
                  <a:rPr lang="en-US" dirty="0"/>
                  <a:t>Set a threshold for detection (positive result) </a:t>
                </a:r>
                <a14:m>
                  <m:oMath xmlns:m="http://schemas.openxmlformats.org/officeDocument/2006/math">
                    <m:r>
                      <m:rPr>
                        <m:sty m:val="p"/>
                      </m:rPr>
                      <a:rPr lang="en-US" b="0" i="0" smtClean="0">
                        <a:latin typeface="Cambria Math" panose="02040503050406030204" pitchFamily="18" charset="0"/>
                      </a:rPr>
                      <m:t>IOU</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GT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Pred</m:t>
                        </m:r>
                      </m:sub>
                    </m:sSub>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𝐼𝑜𝑈</m:t>
                        </m:r>
                      </m:sub>
                    </m:sSub>
                  </m:oMath>
                </a14:m>
                <a:endParaRPr lang="en-US" dirty="0"/>
              </a:p>
              <a:p>
                <a:pPr lvl="1"/>
                <a:r>
                  <a:rPr lang="en-US" dirty="0"/>
                  <a:t>Common threshold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𝐼𝑜𝑈</m:t>
                        </m:r>
                      </m:sub>
                    </m:sSub>
                    <m:r>
                      <a:rPr lang="en-US" b="0" i="1" smtClean="0">
                        <a:latin typeface="Cambria Math" panose="02040503050406030204" pitchFamily="18" charset="0"/>
                      </a:rPr>
                      <m:t>=0.5</m:t>
                    </m:r>
                  </m:oMath>
                </a14:m>
                <a:endParaRPr lang="en-SE" dirty="0"/>
              </a:p>
            </p:txBody>
          </p:sp>
        </mc:Choice>
        <mc:Fallback xmlns="">
          <p:sp>
            <p:nvSpPr>
              <p:cNvPr id="3" name="Content Placeholder 2">
                <a:extLst>
                  <a:ext uri="{FF2B5EF4-FFF2-40B4-BE49-F238E27FC236}">
                    <a16:creationId xmlns:a16="http://schemas.microsoft.com/office/drawing/2014/main" id="{07D4EFEA-A7B6-4156-87A0-2E601BEAF03D}"/>
                  </a:ext>
                </a:extLst>
              </p:cNvPr>
              <p:cNvSpPr>
                <a:spLocks noGrp="1" noRot="1" noChangeAspect="1" noMove="1" noResize="1" noEditPoints="1" noAdjustHandles="1" noChangeArrowheads="1" noChangeShapeType="1" noTextEdit="1"/>
              </p:cNvSpPr>
              <p:nvPr>
                <p:ph idx="1"/>
              </p:nvPr>
            </p:nvSpPr>
            <p:spPr>
              <a:xfrm>
                <a:off x="179512" y="4418519"/>
                <a:ext cx="8712968" cy="2106825"/>
              </a:xfrm>
              <a:blipFill>
                <a:blip r:embed="rId2"/>
                <a:stretch>
                  <a:fillRect l="-1399" t="-3768" b="-37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B073D9-EDE2-4367-86EE-61B0871D5733}"/>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6" name="Picture 5">
            <a:extLst>
              <a:ext uri="{FF2B5EF4-FFF2-40B4-BE49-F238E27FC236}">
                <a16:creationId xmlns:a16="http://schemas.microsoft.com/office/drawing/2014/main" id="{1DDBDD56-1379-49C4-A87D-6915CB17C879}"/>
              </a:ext>
            </a:extLst>
          </p:cNvPr>
          <p:cNvPicPr>
            <a:picLocks noChangeAspect="1"/>
          </p:cNvPicPr>
          <p:nvPr/>
        </p:nvPicPr>
        <p:blipFill>
          <a:blip r:embed="rId3"/>
          <a:stretch>
            <a:fillRect/>
          </a:stretch>
        </p:blipFill>
        <p:spPr>
          <a:xfrm>
            <a:off x="179512" y="1412776"/>
            <a:ext cx="5515722" cy="2106825"/>
          </a:xfrm>
          <a:prstGeom prst="rect">
            <a:avLst/>
          </a:prstGeom>
        </p:spPr>
      </p:pic>
      <p:pic>
        <p:nvPicPr>
          <p:cNvPr id="8" name="Picture 7">
            <a:extLst>
              <a:ext uri="{FF2B5EF4-FFF2-40B4-BE49-F238E27FC236}">
                <a16:creationId xmlns:a16="http://schemas.microsoft.com/office/drawing/2014/main" id="{9C846717-15CC-431F-A448-CDD427F1AFF6}"/>
              </a:ext>
            </a:extLst>
          </p:cNvPr>
          <p:cNvPicPr>
            <a:picLocks noChangeAspect="1"/>
          </p:cNvPicPr>
          <p:nvPr/>
        </p:nvPicPr>
        <p:blipFill>
          <a:blip r:embed="rId4"/>
          <a:stretch>
            <a:fillRect/>
          </a:stretch>
        </p:blipFill>
        <p:spPr>
          <a:xfrm>
            <a:off x="5816302" y="1272235"/>
            <a:ext cx="3076178" cy="3177702"/>
          </a:xfrm>
          <a:prstGeom prst="rect">
            <a:avLst/>
          </a:prstGeom>
        </p:spPr>
      </p:pic>
    </p:spTree>
    <p:extLst>
      <p:ext uri="{BB962C8B-B14F-4D97-AF65-F5344CB8AC3E}">
        <p14:creationId xmlns:p14="http://schemas.microsoft.com/office/powerpoint/2010/main" val="434871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40AD-D2FB-4995-A3C8-5B06F634E4F4}"/>
              </a:ext>
            </a:extLst>
          </p:cNvPr>
          <p:cNvSpPr>
            <a:spLocks noGrp="1"/>
          </p:cNvSpPr>
          <p:nvPr>
            <p:ph type="title"/>
          </p:nvPr>
        </p:nvSpPr>
        <p:spPr>
          <a:xfrm>
            <a:off x="457200" y="44624"/>
            <a:ext cx="8229600" cy="868362"/>
          </a:xfrm>
        </p:spPr>
        <p:txBody>
          <a:bodyPr/>
          <a:lstStyle/>
          <a:p>
            <a:r>
              <a:rPr lang="en-US" dirty="0"/>
              <a:t>Non-Max Suppression (NMS)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9C03DC-942F-469F-9DFB-D324CB62BFC3}"/>
                  </a:ext>
                </a:extLst>
              </p:cNvPr>
              <p:cNvSpPr>
                <a:spLocks noGrp="1"/>
              </p:cNvSpPr>
              <p:nvPr>
                <p:ph idx="1"/>
              </p:nvPr>
            </p:nvSpPr>
            <p:spPr>
              <a:xfrm>
                <a:off x="63096" y="945977"/>
                <a:ext cx="8623704" cy="2771055"/>
              </a:xfrm>
            </p:spPr>
            <p:txBody>
              <a:bodyPr>
                <a:normAutofit fontScale="47500" lnSpcReduction="20000"/>
              </a:bodyPr>
              <a:lstStyle/>
              <a:p>
                <a:r>
                  <a:rPr lang="en-US" dirty="0"/>
                  <a:t>Problem: Object detectors often output many overlapping detections</a:t>
                </a:r>
              </a:p>
              <a:p>
                <a:r>
                  <a:rPr lang="en-US" dirty="0"/>
                  <a:t>NMS: Discard (suppresses) overlapping object boxes except the one with the maximum classification score </a:t>
                </a:r>
              </a:p>
              <a:p>
                <a:r>
                  <a:rPr lang="en-US" dirty="0"/>
                  <a:t>For each output class</a:t>
                </a:r>
              </a:p>
              <a:p>
                <a:pPr lvl="1"/>
                <a:r>
                  <a:rPr lang="en-US" dirty="0"/>
                  <a:t>1 Select next highest-scoring box </a:t>
                </a:r>
                <a14:m>
                  <m:oMath xmlns:m="http://schemas.openxmlformats.org/officeDocument/2006/math">
                    <m:r>
                      <a:rPr lang="en-US" b="0" i="1" smtClean="0">
                        <a:latin typeface="Cambria Math" panose="02040503050406030204" pitchFamily="18" charset="0"/>
                      </a:rPr>
                      <m:t>𝑏</m:t>
                    </m:r>
                  </m:oMath>
                </a14:m>
                <a:r>
                  <a:rPr lang="en-US" dirty="0"/>
                  <a:t> and output it as a prediction</a:t>
                </a:r>
              </a:p>
              <a:p>
                <a:pPr lvl="1"/>
                <a:r>
                  <a:rPr lang="en-US" dirty="0"/>
                  <a:t>1 Discard any remaining boxes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with </a:t>
                </a:r>
                <a:r>
                  <a:rPr lang="en-US" dirty="0" err="1"/>
                  <a:t>IoU</a:t>
                </a:r>
                <a:r>
                  <a:rPr lang="en-US" dirty="0"/>
                  <a:t>(</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dirty="0"/>
                  <a:t>) &gt; threshold</a:t>
                </a:r>
              </a:p>
              <a:p>
                <a:pPr lvl="1"/>
                <a:r>
                  <a:rPr lang="en-US" dirty="0"/>
                  <a:t>1. If any boxes remain, GOTO 1</a:t>
                </a:r>
              </a:p>
              <a:p>
                <a:r>
                  <a:rPr lang="en-US" dirty="0"/>
                  <a:t>Example: </a:t>
                </a:r>
              </a:p>
              <a:p>
                <a:pPr lvl="1"/>
                <a:r>
                  <a:rPr lang="en-US" dirty="0"/>
                  <a:t>Assume threshold=.7</a:t>
                </a:r>
              </a:p>
              <a:p>
                <a:pPr lvl="1"/>
                <a:r>
                  <a:rPr lang="en-US" sz="2700" dirty="0">
                    <a:solidFill>
                      <a:srgbClr val="0000FF"/>
                    </a:solidFill>
                  </a:rPr>
                  <a:t>Blue</a:t>
                </a:r>
                <a:r>
                  <a:rPr lang="en-US" dirty="0"/>
                  <a:t> box has the highest classification score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𝑑𝑜𝑔</m:t>
                        </m:r>
                      </m:e>
                    </m:d>
                    <m:r>
                      <a:rPr lang="en-US" b="0" i="1" smtClean="0">
                        <a:latin typeface="Cambria Math" panose="02040503050406030204" pitchFamily="18" charset="0"/>
                      </a:rPr>
                      <m:t>=.9</m:t>
                    </m:r>
                  </m:oMath>
                </a14:m>
                <a:r>
                  <a:rPr lang="en-US" dirty="0"/>
                  <a:t>. Output the </a:t>
                </a:r>
                <a:r>
                  <a:rPr lang="en-US" sz="2700" dirty="0">
                    <a:solidFill>
                      <a:srgbClr val="0000FF"/>
                    </a:solidFill>
                  </a:rPr>
                  <a:t>blue</a:t>
                </a:r>
                <a:r>
                  <a:rPr lang="en-US" dirty="0"/>
                  <a:t> box, and discard the </a:t>
                </a:r>
                <a:r>
                  <a:rPr lang="en-US" sz="2700" dirty="0">
                    <a:solidFill>
                      <a:srgbClr val="996633"/>
                    </a:solidFill>
                  </a:rPr>
                  <a:t>orange</a:t>
                </a:r>
                <a:r>
                  <a:rPr lang="en-US" dirty="0"/>
                  <a:t> box since </a:t>
                </a:r>
                <a:r>
                  <a:rPr lang="en-US" dirty="0" err="1"/>
                  <a:t>IoU</a:t>
                </a:r>
                <a:r>
                  <a:rPr lang="en-US" dirty="0"/>
                  <a:t>(</a:t>
                </a:r>
                <a:r>
                  <a:rPr lang="en-US" dirty="0">
                    <a:solidFill>
                      <a:srgbClr val="0000FF"/>
                    </a:solidFill>
                  </a:rPr>
                  <a:t>blue</a:t>
                </a:r>
                <a:r>
                  <a:rPr lang="en-US" dirty="0"/>
                  <a:t>, </a:t>
                </a:r>
                <a:r>
                  <a:rPr lang="en-US" dirty="0">
                    <a:solidFill>
                      <a:srgbClr val="996633"/>
                    </a:solidFill>
                  </a:rPr>
                  <a:t>orange</a:t>
                </a:r>
                <a:r>
                  <a:rPr lang="en-US" dirty="0"/>
                  <a:t>)=.78&gt;.7. </a:t>
                </a:r>
              </a:p>
              <a:p>
                <a:pPr lvl="1"/>
                <a:r>
                  <a:rPr lang="en-US" dirty="0"/>
                  <a:t>The next highest-scoring box is the </a:t>
                </a:r>
                <a:r>
                  <a:rPr lang="en-US" sz="2700" dirty="0">
                    <a:solidFill>
                      <a:srgbClr val="800080"/>
                    </a:solidFill>
                  </a:rPr>
                  <a:t>purple</a:t>
                </a:r>
                <a:r>
                  <a:rPr lang="en-US" dirty="0"/>
                  <a:t> box with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𝑑𝑜𝑔</m:t>
                        </m:r>
                      </m:e>
                    </m:d>
                    <m:r>
                      <a:rPr lang="en-US" i="1">
                        <a:latin typeface="Cambria Math" panose="02040503050406030204" pitchFamily="18" charset="0"/>
                      </a:rPr>
                      <m:t>=.</m:t>
                    </m:r>
                    <m:r>
                      <a:rPr lang="en-US" b="0" i="1" smtClean="0">
                        <a:latin typeface="Cambria Math" panose="02040503050406030204" pitchFamily="18" charset="0"/>
                      </a:rPr>
                      <m:t>75</m:t>
                    </m:r>
                  </m:oMath>
                </a14:m>
                <a:r>
                  <a:rPr lang="en-US" dirty="0"/>
                  <a:t>. Output the </a:t>
                </a:r>
                <a:r>
                  <a:rPr lang="en-US" sz="2700" dirty="0">
                    <a:solidFill>
                      <a:srgbClr val="800080"/>
                    </a:solidFill>
                  </a:rPr>
                  <a:t>purple</a:t>
                </a:r>
                <a:r>
                  <a:rPr lang="en-US" dirty="0"/>
                  <a:t> box, and discard the </a:t>
                </a:r>
                <a:r>
                  <a:rPr lang="en-US" sz="2700" dirty="0">
                    <a:solidFill>
                      <a:srgbClr val="FFC000"/>
                    </a:solidFill>
                  </a:rPr>
                  <a:t>yellow</a:t>
                </a:r>
                <a:r>
                  <a:rPr lang="en-US" dirty="0"/>
                  <a:t> box since </a:t>
                </a:r>
                <a:r>
                  <a:rPr lang="en-US" dirty="0" err="1"/>
                  <a:t>IoU</a:t>
                </a:r>
                <a:r>
                  <a:rPr lang="en-US" dirty="0"/>
                  <a:t>(</a:t>
                </a:r>
                <a:r>
                  <a:rPr lang="en-US" dirty="0">
                    <a:solidFill>
                      <a:srgbClr val="800080"/>
                    </a:solidFill>
                  </a:rPr>
                  <a:t>purple</a:t>
                </a:r>
                <a:r>
                  <a:rPr lang="en-US" dirty="0"/>
                  <a:t>, </a:t>
                </a:r>
                <a:r>
                  <a:rPr lang="en-US" dirty="0">
                    <a:solidFill>
                      <a:srgbClr val="FFC000"/>
                    </a:solidFill>
                  </a:rPr>
                  <a:t>yellow</a:t>
                </a:r>
                <a:r>
                  <a:rPr lang="en-US" dirty="0"/>
                  <a:t>)=.74&gt;.7</a:t>
                </a:r>
              </a:p>
              <a:p>
                <a:pPr lvl="1"/>
                <a:endParaRPr lang="en-US" dirty="0"/>
              </a:p>
            </p:txBody>
          </p:sp>
        </mc:Choice>
        <mc:Fallback xmlns="">
          <p:sp>
            <p:nvSpPr>
              <p:cNvPr id="3" name="Content Placeholder 2">
                <a:extLst>
                  <a:ext uri="{FF2B5EF4-FFF2-40B4-BE49-F238E27FC236}">
                    <a16:creationId xmlns:a16="http://schemas.microsoft.com/office/drawing/2014/main" id="{559C03DC-942F-469F-9DFB-D324CB62BFC3}"/>
                  </a:ext>
                </a:extLst>
              </p:cNvPr>
              <p:cNvSpPr>
                <a:spLocks noGrp="1" noRot="1" noChangeAspect="1" noMove="1" noResize="1" noEditPoints="1" noAdjustHandles="1" noChangeArrowheads="1" noChangeShapeType="1" noTextEdit="1"/>
              </p:cNvSpPr>
              <p:nvPr>
                <p:ph idx="1"/>
              </p:nvPr>
            </p:nvSpPr>
            <p:spPr>
              <a:xfrm>
                <a:off x="63096" y="945977"/>
                <a:ext cx="8623704" cy="2771055"/>
              </a:xfrm>
              <a:blipFill>
                <a:blip r:embed="rId3"/>
                <a:stretch>
                  <a:fillRect l="-212" t="-1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99CBC9-DF24-4491-A12B-EB99F8802ACF}"/>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6" name="Picture 5">
            <a:extLst>
              <a:ext uri="{FF2B5EF4-FFF2-40B4-BE49-F238E27FC236}">
                <a16:creationId xmlns:a16="http://schemas.microsoft.com/office/drawing/2014/main" id="{28FA6E23-C1DD-4C59-855F-9D5742F47816}"/>
              </a:ext>
            </a:extLst>
          </p:cNvPr>
          <p:cNvPicPr>
            <a:picLocks noChangeAspect="1"/>
          </p:cNvPicPr>
          <p:nvPr/>
        </p:nvPicPr>
        <p:blipFill>
          <a:blip r:embed="rId4"/>
          <a:stretch>
            <a:fillRect/>
          </a:stretch>
        </p:blipFill>
        <p:spPr>
          <a:xfrm>
            <a:off x="2984431" y="3605797"/>
            <a:ext cx="2777384" cy="1987319"/>
          </a:xfrm>
          <a:prstGeom prst="rect">
            <a:avLst/>
          </a:prstGeom>
        </p:spPr>
      </p:pic>
      <p:pic>
        <p:nvPicPr>
          <p:cNvPr id="8" name="Picture 7">
            <a:extLst>
              <a:ext uri="{FF2B5EF4-FFF2-40B4-BE49-F238E27FC236}">
                <a16:creationId xmlns:a16="http://schemas.microsoft.com/office/drawing/2014/main" id="{5CAD8A0A-B429-4DF0-A607-62C15B9460F1}"/>
              </a:ext>
            </a:extLst>
          </p:cNvPr>
          <p:cNvPicPr>
            <a:picLocks noChangeAspect="1"/>
          </p:cNvPicPr>
          <p:nvPr/>
        </p:nvPicPr>
        <p:blipFill>
          <a:blip r:embed="rId5"/>
          <a:stretch>
            <a:fillRect/>
          </a:stretch>
        </p:blipFill>
        <p:spPr>
          <a:xfrm>
            <a:off x="494910" y="5626107"/>
            <a:ext cx="1897972" cy="990246"/>
          </a:xfrm>
          <a:prstGeom prst="rect">
            <a:avLst/>
          </a:prstGeom>
        </p:spPr>
      </p:pic>
      <p:pic>
        <p:nvPicPr>
          <p:cNvPr id="10" name="Picture 9">
            <a:extLst>
              <a:ext uri="{FF2B5EF4-FFF2-40B4-BE49-F238E27FC236}">
                <a16:creationId xmlns:a16="http://schemas.microsoft.com/office/drawing/2014/main" id="{74673CEB-4CD4-476B-BE0F-67C4FEF47049}"/>
              </a:ext>
            </a:extLst>
          </p:cNvPr>
          <p:cNvPicPr>
            <a:picLocks noChangeAspect="1"/>
          </p:cNvPicPr>
          <p:nvPr/>
        </p:nvPicPr>
        <p:blipFill>
          <a:blip r:embed="rId6"/>
          <a:stretch>
            <a:fillRect/>
          </a:stretch>
        </p:blipFill>
        <p:spPr>
          <a:xfrm>
            <a:off x="63096" y="3605797"/>
            <a:ext cx="2761600" cy="1987319"/>
          </a:xfrm>
          <a:prstGeom prst="rect">
            <a:avLst/>
          </a:prstGeom>
        </p:spPr>
      </p:pic>
      <p:pic>
        <p:nvPicPr>
          <p:cNvPr id="14" name="Picture 13">
            <a:extLst>
              <a:ext uri="{FF2B5EF4-FFF2-40B4-BE49-F238E27FC236}">
                <a16:creationId xmlns:a16="http://schemas.microsoft.com/office/drawing/2014/main" id="{8B3A3146-1766-4AA0-AB78-6DC1A94EA706}"/>
              </a:ext>
            </a:extLst>
          </p:cNvPr>
          <p:cNvPicPr>
            <a:picLocks noChangeAspect="1"/>
          </p:cNvPicPr>
          <p:nvPr/>
        </p:nvPicPr>
        <p:blipFill>
          <a:blip r:embed="rId7"/>
          <a:stretch>
            <a:fillRect/>
          </a:stretch>
        </p:blipFill>
        <p:spPr>
          <a:xfrm>
            <a:off x="3623014" y="5661248"/>
            <a:ext cx="1897972" cy="368048"/>
          </a:xfrm>
          <a:prstGeom prst="rect">
            <a:avLst/>
          </a:prstGeom>
        </p:spPr>
      </p:pic>
      <p:pic>
        <p:nvPicPr>
          <p:cNvPr id="16" name="Picture 15">
            <a:extLst>
              <a:ext uri="{FF2B5EF4-FFF2-40B4-BE49-F238E27FC236}">
                <a16:creationId xmlns:a16="http://schemas.microsoft.com/office/drawing/2014/main" id="{902BA9C1-47CE-444A-90FF-DB4FA888BA16}"/>
              </a:ext>
            </a:extLst>
          </p:cNvPr>
          <p:cNvPicPr>
            <a:picLocks noChangeAspect="1"/>
          </p:cNvPicPr>
          <p:nvPr/>
        </p:nvPicPr>
        <p:blipFill>
          <a:blip r:embed="rId8"/>
          <a:stretch>
            <a:fillRect/>
          </a:stretch>
        </p:blipFill>
        <p:spPr>
          <a:xfrm>
            <a:off x="5921550" y="3605797"/>
            <a:ext cx="2765250" cy="1987319"/>
          </a:xfrm>
          <a:prstGeom prst="rect">
            <a:avLst/>
          </a:prstGeom>
        </p:spPr>
      </p:pic>
    </p:spTree>
    <p:extLst>
      <p:ext uri="{BB962C8B-B14F-4D97-AF65-F5344CB8AC3E}">
        <p14:creationId xmlns:p14="http://schemas.microsoft.com/office/powerpoint/2010/main" val="3096211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6FBE-1970-411B-99B9-9C44DD49A7D6}"/>
              </a:ext>
            </a:extLst>
          </p:cNvPr>
          <p:cNvSpPr>
            <a:spLocks noGrp="1"/>
          </p:cNvSpPr>
          <p:nvPr>
            <p:ph type="title"/>
          </p:nvPr>
        </p:nvSpPr>
        <p:spPr/>
        <p:txBody>
          <a:bodyPr/>
          <a:lstStyle/>
          <a:p>
            <a:r>
              <a:rPr lang="en-US" sz="3600" dirty="0"/>
              <a:t>Evaluating Object Detectors:</a:t>
            </a:r>
            <a:br>
              <a:rPr lang="en-US" sz="3600" dirty="0"/>
            </a:br>
            <a:r>
              <a:rPr lang="en-US" sz="3600" dirty="0"/>
              <a:t>Mean Average Precision (</a:t>
            </a:r>
            <a:r>
              <a:rPr lang="en-US" sz="3600" dirty="0" err="1"/>
              <a:t>mAP</a:t>
            </a:r>
            <a:r>
              <a:rPr lang="en-US" sz="3600" dirty="0"/>
              <a: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A5E6D0-6F3F-4ABE-B185-FF4D7BDB0C00}"/>
                  </a:ext>
                </a:extLst>
              </p:cNvPr>
              <p:cNvSpPr>
                <a:spLocks noGrp="1"/>
              </p:cNvSpPr>
              <p:nvPr>
                <p:ph idx="1"/>
              </p:nvPr>
            </p:nvSpPr>
            <p:spPr>
              <a:xfrm>
                <a:off x="457200" y="1295400"/>
                <a:ext cx="8229600" cy="5013920"/>
              </a:xfrm>
            </p:spPr>
            <p:txBody>
              <a:bodyPr>
                <a:normAutofit fontScale="70000" lnSpcReduction="20000"/>
              </a:bodyPr>
              <a:lstStyle/>
              <a:p>
                <a:r>
                  <a:rPr lang="en-US" dirty="0"/>
                  <a:t>1. Run object detector on all test images (with NMS)</a:t>
                </a:r>
              </a:p>
              <a:p>
                <a:r>
                  <a:rPr lang="en-US" dirty="0"/>
                  <a:t>2. For each class, compute Average Precision (AP)</a:t>
                </a:r>
              </a:p>
              <a:p>
                <a:pPr lvl="1"/>
                <a:r>
                  <a:rPr lang="en-US" dirty="0"/>
                  <a:t>1. For each detection (highest score to lowest score)</a:t>
                </a:r>
              </a:p>
              <a:p>
                <a:pPr lvl="2"/>
                <a:r>
                  <a:rPr lang="en-US" dirty="0"/>
                  <a:t>1. If it matches some GT box with </a:t>
                </a:r>
                <a:r>
                  <a:rPr lang="en-US" dirty="0" err="1"/>
                  <a:t>IoU</a:t>
                </a:r>
                <a:r>
                  <a:rPr lang="en-US" dirty="0"/>
                  <a:t> &gt; 0.5, mark it as positive and eliminate the GT</a:t>
                </a:r>
              </a:p>
              <a:p>
                <a:pPr lvl="2"/>
                <a:r>
                  <a:rPr lang="en-US" dirty="0"/>
                  <a:t>2. Otherwise mark it as negative</a:t>
                </a:r>
              </a:p>
              <a:p>
                <a:pPr lvl="2"/>
                <a:r>
                  <a:rPr lang="en-US" dirty="0"/>
                  <a:t>3. Plot a point on PR Curve</a:t>
                </a:r>
              </a:p>
              <a:p>
                <a:pPr lvl="1"/>
                <a:r>
                  <a:rPr lang="en-US" dirty="0"/>
                  <a:t>2. Average Precision (AP) </a:t>
                </a:r>
                <a:r>
                  <a:rPr lang="en-US" altLang="zh-CN" dirty="0"/>
                  <a:t>for each class, e.g., </a:t>
                </a:r>
                <a14:m>
                  <m:oMath xmlns:m="http://schemas.openxmlformats.org/officeDocument/2006/math">
                    <m:r>
                      <a:rPr lang="en-US" b="0" i="1" smtClean="0">
                        <a:solidFill>
                          <a:srgbClr val="111111"/>
                        </a:solidFill>
                        <a:effectLst/>
                        <a:latin typeface="Cambria Math" panose="02040503050406030204" pitchFamily="18" charset="0"/>
                      </a:rPr>
                      <m:t>𝐴</m:t>
                    </m:r>
                    <m:sSub>
                      <m:sSubPr>
                        <m:ctrlPr>
                          <a:rPr lang="en-US"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𝑃</m:t>
                        </m:r>
                      </m:e>
                      <m:sub>
                        <m:r>
                          <a:rPr lang="en-US" b="0" i="1" smtClean="0">
                            <a:solidFill>
                              <a:srgbClr val="111111"/>
                            </a:solidFill>
                            <a:effectLst/>
                            <a:latin typeface="Cambria Math" panose="02040503050406030204" pitchFamily="18" charset="0"/>
                          </a:rPr>
                          <m:t>𝑑𝑜𝑔</m:t>
                        </m:r>
                      </m:sub>
                    </m:sSub>
                  </m:oMath>
                </a14:m>
                <a:r>
                  <a:rPr lang="en-US" b="0" i="0" dirty="0">
                    <a:solidFill>
                      <a:srgbClr val="111111"/>
                    </a:solidFill>
                    <a:effectLst/>
                    <a:latin typeface="Lato" panose="020F0502020204030203" pitchFamily="34" charset="0"/>
                  </a:rPr>
                  <a:t>=</a:t>
                </a:r>
                <a:r>
                  <a:rPr lang="en-US" dirty="0"/>
                  <a:t>AUPRC (</a:t>
                </a:r>
                <a:r>
                  <a:rPr lang="en-US" dirty="0">
                    <a:solidFill>
                      <a:srgbClr val="111111"/>
                    </a:solidFill>
                    <a:latin typeface="Lato" panose="020F0502020204030203" pitchFamily="34" charset="0"/>
                  </a:rPr>
                  <a:t>Area Under PR Curve</a:t>
                </a:r>
                <a:r>
                  <a:rPr lang="en-US" dirty="0"/>
                  <a:t>) for the dog class</a:t>
                </a:r>
                <a:endParaRPr lang="en-SE" dirty="0"/>
              </a:p>
              <a:p>
                <a:r>
                  <a:rPr lang="en-US" dirty="0"/>
                  <a:t>3. mean Average Precision (</a:t>
                </a:r>
                <a:r>
                  <a:rPr lang="en-US" dirty="0" err="1"/>
                  <a:t>mAP</a:t>
                </a:r>
                <a:r>
                  <a:rPr lang="en-US" dirty="0"/>
                  <a:t>) = average of APs for each class</a:t>
                </a:r>
              </a:p>
              <a:p>
                <a:r>
                  <a:rPr lang="en-US" dirty="0"/>
                  <a:t>4. For “COCO </a:t>
                </a:r>
                <a:r>
                  <a:rPr lang="en-US" dirty="0" err="1"/>
                  <a:t>mAP</a:t>
                </a:r>
                <a:r>
                  <a:rPr lang="en-US" dirty="0"/>
                  <a:t>”: compute </a:t>
                </a:r>
                <a:r>
                  <a:rPr lang="en-US" dirty="0" err="1"/>
                  <a:t>mAP@thresh</a:t>
                </a:r>
                <a:r>
                  <a:rPr lang="en-US" dirty="0"/>
                  <a:t> for each </a:t>
                </a:r>
                <a:r>
                  <a:rPr lang="en-US" dirty="0" err="1"/>
                  <a:t>IoU</a:t>
                </a:r>
                <a:r>
                  <a:rPr lang="en-US" dirty="0"/>
                  <a:t> threshold and take average</a:t>
                </a:r>
              </a:p>
              <a:p>
                <a:r>
                  <a:rPr lang="en-US" dirty="0"/>
                  <a:t>FYI: Object Detection Performance Metrics</a:t>
                </a:r>
              </a:p>
              <a:p>
                <a:pPr lvl="1"/>
                <a:r>
                  <a:rPr lang="en-US" dirty="0">
                    <a:hlinkClick r:id="rId2"/>
                  </a:rPr>
                  <a:t>https://www.coursera.org/learn/computer-vision-with-embedded-machine-learning/lecture/zDIgp/object-detection-performance-metrics</a:t>
                </a:r>
                <a:endParaRPr lang="en-SE" dirty="0"/>
              </a:p>
            </p:txBody>
          </p:sp>
        </mc:Choice>
        <mc:Fallback xmlns="">
          <p:sp>
            <p:nvSpPr>
              <p:cNvPr id="3" name="Content Placeholder 2">
                <a:extLst>
                  <a:ext uri="{FF2B5EF4-FFF2-40B4-BE49-F238E27FC236}">
                    <a16:creationId xmlns:a16="http://schemas.microsoft.com/office/drawing/2014/main" id="{24A5E6D0-6F3F-4ABE-B185-FF4D7BDB0C00}"/>
                  </a:ext>
                </a:extLst>
              </p:cNvPr>
              <p:cNvSpPr>
                <a:spLocks noGrp="1" noRot="1" noChangeAspect="1" noMove="1" noResize="1" noEditPoints="1" noAdjustHandles="1" noChangeArrowheads="1" noChangeShapeType="1" noTextEdit="1"/>
              </p:cNvSpPr>
              <p:nvPr>
                <p:ph idx="1"/>
              </p:nvPr>
            </p:nvSpPr>
            <p:spPr>
              <a:xfrm>
                <a:off x="457200" y="1295400"/>
                <a:ext cx="8229600" cy="5013920"/>
              </a:xfrm>
              <a:blipFill>
                <a:blip r:embed="rId3"/>
                <a:stretch>
                  <a:fillRect l="-815" t="-20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002B6B9-B320-457D-A99D-84764B348C2F}"/>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Tree>
    <p:extLst>
      <p:ext uri="{BB962C8B-B14F-4D97-AF65-F5344CB8AC3E}">
        <p14:creationId xmlns:p14="http://schemas.microsoft.com/office/powerpoint/2010/main" val="1069067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E8D7-A778-4507-8BF4-EF22DE767F55}"/>
              </a:ext>
            </a:extLst>
          </p:cNvPr>
          <p:cNvSpPr>
            <a:spLocks noGrp="1"/>
          </p:cNvSpPr>
          <p:nvPr>
            <p:ph type="title"/>
          </p:nvPr>
        </p:nvSpPr>
        <p:spPr/>
        <p:txBody>
          <a:bodyPr/>
          <a:lstStyle/>
          <a:p>
            <a:endParaRPr lang="en-SE" dirty="0"/>
          </a:p>
        </p:txBody>
      </p:sp>
      <p:sp>
        <p:nvSpPr>
          <p:cNvPr id="4" name="Slide Number Placeholder 3">
            <a:extLst>
              <a:ext uri="{FF2B5EF4-FFF2-40B4-BE49-F238E27FC236}">
                <a16:creationId xmlns:a16="http://schemas.microsoft.com/office/drawing/2014/main" id="{F802A3B7-AAE0-451B-8509-95A756E63C69}"/>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6" name="Picture 5">
            <a:extLst>
              <a:ext uri="{FF2B5EF4-FFF2-40B4-BE49-F238E27FC236}">
                <a16:creationId xmlns:a16="http://schemas.microsoft.com/office/drawing/2014/main" id="{9F0E4B7F-051D-46E2-BE1A-418AFD1C7272}"/>
              </a:ext>
            </a:extLst>
          </p:cNvPr>
          <p:cNvPicPr>
            <a:picLocks noChangeAspect="1"/>
          </p:cNvPicPr>
          <p:nvPr/>
        </p:nvPicPr>
        <p:blipFill>
          <a:blip r:embed="rId3"/>
          <a:stretch>
            <a:fillRect/>
          </a:stretch>
        </p:blipFill>
        <p:spPr>
          <a:xfrm>
            <a:off x="7894" y="110027"/>
            <a:ext cx="2916486" cy="3312781"/>
          </a:xfrm>
          <a:prstGeom prst="rect">
            <a:avLst/>
          </a:prstGeom>
        </p:spPr>
      </p:pic>
      <p:pic>
        <p:nvPicPr>
          <p:cNvPr id="8" name="Picture 7">
            <a:extLst>
              <a:ext uri="{FF2B5EF4-FFF2-40B4-BE49-F238E27FC236}">
                <a16:creationId xmlns:a16="http://schemas.microsoft.com/office/drawing/2014/main" id="{500A0F5D-4C4D-41E3-93B5-03B279910A5C}"/>
              </a:ext>
            </a:extLst>
          </p:cNvPr>
          <p:cNvPicPr>
            <a:picLocks noChangeAspect="1"/>
          </p:cNvPicPr>
          <p:nvPr/>
        </p:nvPicPr>
        <p:blipFill>
          <a:blip r:embed="rId4"/>
          <a:stretch>
            <a:fillRect/>
          </a:stretch>
        </p:blipFill>
        <p:spPr>
          <a:xfrm>
            <a:off x="2992226" y="110027"/>
            <a:ext cx="2904102" cy="3306589"/>
          </a:xfrm>
          <a:prstGeom prst="rect">
            <a:avLst/>
          </a:prstGeom>
        </p:spPr>
      </p:pic>
      <p:pic>
        <p:nvPicPr>
          <p:cNvPr id="10" name="Picture 9">
            <a:extLst>
              <a:ext uri="{FF2B5EF4-FFF2-40B4-BE49-F238E27FC236}">
                <a16:creationId xmlns:a16="http://schemas.microsoft.com/office/drawing/2014/main" id="{96EC5944-14BD-4B00-95BA-DA457A9D2C94}"/>
              </a:ext>
            </a:extLst>
          </p:cNvPr>
          <p:cNvPicPr>
            <a:picLocks noChangeAspect="1"/>
          </p:cNvPicPr>
          <p:nvPr/>
        </p:nvPicPr>
        <p:blipFill>
          <a:blip r:embed="rId5"/>
          <a:stretch>
            <a:fillRect/>
          </a:stretch>
        </p:blipFill>
        <p:spPr>
          <a:xfrm>
            <a:off x="5964174" y="110027"/>
            <a:ext cx="2910294" cy="3318973"/>
          </a:xfrm>
          <a:prstGeom prst="rect">
            <a:avLst/>
          </a:prstGeom>
        </p:spPr>
      </p:pic>
      <p:pic>
        <p:nvPicPr>
          <p:cNvPr id="12" name="Picture 11">
            <a:extLst>
              <a:ext uri="{FF2B5EF4-FFF2-40B4-BE49-F238E27FC236}">
                <a16:creationId xmlns:a16="http://schemas.microsoft.com/office/drawing/2014/main" id="{43D97608-5EE2-4DE2-8CDF-48A70F590AD3}"/>
              </a:ext>
            </a:extLst>
          </p:cNvPr>
          <p:cNvPicPr>
            <a:picLocks noChangeAspect="1"/>
          </p:cNvPicPr>
          <p:nvPr/>
        </p:nvPicPr>
        <p:blipFill>
          <a:blip r:embed="rId6"/>
          <a:stretch>
            <a:fillRect/>
          </a:stretch>
        </p:blipFill>
        <p:spPr>
          <a:xfrm>
            <a:off x="20278" y="3481016"/>
            <a:ext cx="2891717" cy="3325165"/>
          </a:xfrm>
          <a:prstGeom prst="rect">
            <a:avLst/>
          </a:prstGeom>
        </p:spPr>
      </p:pic>
      <p:pic>
        <p:nvPicPr>
          <p:cNvPr id="14" name="Picture 13">
            <a:extLst>
              <a:ext uri="{FF2B5EF4-FFF2-40B4-BE49-F238E27FC236}">
                <a16:creationId xmlns:a16="http://schemas.microsoft.com/office/drawing/2014/main" id="{3FBAA84C-B0D0-4A4A-89A2-3633E47E0AE6}"/>
              </a:ext>
            </a:extLst>
          </p:cNvPr>
          <p:cNvPicPr>
            <a:picLocks noChangeAspect="1"/>
          </p:cNvPicPr>
          <p:nvPr/>
        </p:nvPicPr>
        <p:blipFill>
          <a:blip r:embed="rId7"/>
          <a:stretch>
            <a:fillRect/>
          </a:stretch>
        </p:blipFill>
        <p:spPr>
          <a:xfrm>
            <a:off x="3126141" y="3481016"/>
            <a:ext cx="2891717" cy="3318973"/>
          </a:xfrm>
          <a:prstGeom prst="rect">
            <a:avLst/>
          </a:prstGeom>
        </p:spPr>
      </p:pic>
      <p:pic>
        <p:nvPicPr>
          <p:cNvPr id="15" name="Picture 14">
            <a:extLst>
              <a:ext uri="{FF2B5EF4-FFF2-40B4-BE49-F238E27FC236}">
                <a16:creationId xmlns:a16="http://schemas.microsoft.com/office/drawing/2014/main" id="{E0FAD037-EBEE-4DC1-AFF1-4B1010DCACA0}"/>
              </a:ext>
            </a:extLst>
          </p:cNvPr>
          <p:cNvPicPr>
            <a:picLocks noChangeAspect="1"/>
          </p:cNvPicPr>
          <p:nvPr/>
        </p:nvPicPr>
        <p:blipFill>
          <a:blip r:embed="rId8"/>
          <a:stretch>
            <a:fillRect/>
          </a:stretch>
        </p:blipFill>
        <p:spPr>
          <a:xfrm>
            <a:off x="6041386" y="3434635"/>
            <a:ext cx="3049942" cy="1786395"/>
          </a:xfrm>
          <a:prstGeom prst="rect">
            <a:avLst/>
          </a:prstGeom>
        </p:spPr>
      </p:pic>
      <p:graphicFrame>
        <p:nvGraphicFramePr>
          <p:cNvPr id="16" name="Table 16">
            <a:extLst>
              <a:ext uri="{FF2B5EF4-FFF2-40B4-BE49-F238E27FC236}">
                <a16:creationId xmlns:a16="http://schemas.microsoft.com/office/drawing/2014/main" id="{D8B2732C-7822-4984-9522-5F5B178168A3}"/>
              </a:ext>
            </a:extLst>
          </p:cNvPr>
          <p:cNvGraphicFramePr>
            <a:graphicFrameLocks noGrp="1"/>
          </p:cNvGraphicFramePr>
          <p:nvPr>
            <p:ph idx="1"/>
            <p:extLst>
              <p:ext uri="{D42A27DB-BD31-4B8C-83A1-F6EECF244321}">
                <p14:modId xmlns:p14="http://schemas.microsoft.com/office/powerpoint/2010/main" val="2168388113"/>
              </p:ext>
            </p:extLst>
          </p:nvPr>
        </p:nvGraphicFramePr>
        <p:xfrm>
          <a:off x="1331640"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FN=2</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TP=1</a:t>
                      </a:r>
                      <a:endParaRPr lang="en-SE" sz="1200" dirty="0"/>
                    </a:p>
                  </a:txBody>
                  <a:tcPr anchor="ctr"/>
                </a:tc>
                <a:tc>
                  <a:txBody>
                    <a:bodyPr/>
                    <a:lstStyle/>
                    <a:p>
                      <a:r>
                        <a:rPr lang="en-US" sz="1200" dirty="0"/>
                        <a:t>FP=0</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7" name="Table 16">
            <a:extLst>
              <a:ext uri="{FF2B5EF4-FFF2-40B4-BE49-F238E27FC236}">
                <a16:creationId xmlns:a16="http://schemas.microsoft.com/office/drawing/2014/main" id="{045FE403-80DE-4442-A557-CCF5880F5424}"/>
              </a:ext>
            </a:extLst>
          </p:cNvPr>
          <p:cNvGraphicFramePr>
            <a:graphicFrameLocks/>
          </p:cNvGraphicFramePr>
          <p:nvPr>
            <p:extLst>
              <p:ext uri="{D42A27DB-BD31-4B8C-83A1-F6EECF244321}">
                <p14:modId xmlns:p14="http://schemas.microsoft.com/office/powerpoint/2010/main" val="183812663"/>
              </p:ext>
            </p:extLst>
          </p:nvPr>
        </p:nvGraphicFramePr>
        <p:xfrm>
          <a:off x="4545579"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FP=0</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07662B7A-2972-4C4A-82B2-0AFA1AD60AEA}"/>
              </a:ext>
            </a:extLst>
          </p:cNvPr>
          <p:cNvGraphicFramePr>
            <a:graphicFrameLocks/>
          </p:cNvGraphicFramePr>
          <p:nvPr>
            <p:extLst>
              <p:ext uri="{D42A27DB-BD31-4B8C-83A1-F6EECF244321}">
                <p14:modId xmlns:p14="http://schemas.microsoft.com/office/powerpoint/2010/main" val="2615271188"/>
              </p:ext>
            </p:extLst>
          </p:nvPr>
        </p:nvGraphicFramePr>
        <p:xfrm>
          <a:off x="7597513"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FP=1</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9" name="Table 18">
            <a:extLst>
              <a:ext uri="{FF2B5EF4-FFF2-40B4-BE49-F238E27FC236}">
                <a16:creationId xmlns:a16="http://schemas.microsoft.com/office/drawing/2014/main" id="{C1088A73-0157-44AB-8C3C-C7BA3C7329D8}"/>
              </a:ext>
            </a:extLst>
          </p:cNvPr>
          <p:cNvGraphicFramePr>
            <a:graphicFrameLocks/>
          </p:cNvGraphicFramePr>
          <p:nvPr>
            <p:extLst>
              <p:ext uri="{D42A27DB-BD31-4B8C-83A1-F6EECF244321}">
                <p14:modId xmlns:p14="http://schemas.microsoft.com/office/powerpoint/2010/main" val="1752322643"/>
              </p:ext>
            </p:extLst>
          </p:nvPr>
        </p:nvGraphicFramePr>
        <p:xfrm>
          <a:off x="1611549" y="5661248"/>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FP=2</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20" name="Table 19">
            <a:extLst>
              <a:ext uri="{FF2B5EF4-FFF2-40B4-BE49-F238E27FC236}">
                <a16:creationId xmlns:a16="http://schemas.microsoft.com/office/drawing/2014/main" id="{55F0BC10-1C00-4B8B-86DB-B1B18D34490E}"/>
              </a:ext>
            </a:extLst>
          </p:cNvPr>
          <p:cNvGraphicFramePr>
            <a:graphicFrameLocks/>
          </p:cNvGraphicFramePr>
          <p:nvPr>
            <p:extLst>
              <p:ext uri="{D42A27DB-BD31-4B8C-83A1-F6EECF244321}">
                <p14:modId xmlns:p14="http://schemas.microsoft.com/office/powerpoint/2010/main" val="2777732788"/>
              </p:ext>
            </p:extLst>
          </p:nvPr>
        </p:nvGraphicFramePr>
        <p:xfrm>
          <a:off x="5320264" y="5858579"/>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FN=0</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TP=3</a:t>
                      </a:r>
                      <a:endParaRPr lang="en-SE" sz="1200" dirty="0"/>
                    </a:p>
                  </a:txBody>
                  <a:tcPr anchor="ctr"/>
                </a:tc>
                <a:tc>
                  <a:txBody>
                    <a:bodyPr/>
                    <a:lstStyle/>
                    <a:p>
                      <a:r>
                        <a:rPr lang="en-US" sz="1200" dirty="0"/>
                        <a:t>FP=2</a:t>
                      </a:r>
                      <a:endParaRPr lang="en-SE" sz="1200" dirty="0"/>
                    </a:p>
                  </a:txBody>
                  <a:tcPr anchor="ctr"/>
                </a:tc>
                <a:extLst>
                  <a:ext uri="{0D108BD9-81ED-4DB2-BD59-A6C34878D82A}">
                    <a16:rowId xmlns:a16="http://schemas.microsoft.com/office/drawing/2014/main" val="2395611723"/>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9E39DC-B86E-4BD6-A263-561C1C0DD861}"/>
                  </a:ext>
                </a:extLst>
              </p:cNvPr>
              <p:cNvSpPr txBox="1"/>
              <p:nvPr/>
            </p:nvSpPr>
            <p:spPr>
              <a:xfrm>
                <a:off x="6818660" y="5869143"/>
                <a:ext cx="1944416" cy="8788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oMath>
                </a14:m>
                <a:endParaRPr lang="en-US" dirty="0"/>
              </a:p>
              <a:p>
                <a:r>
                  <a:rPr lang="en-US" dirty="0"/>
                  <a:t>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oMath>
                </a14:m>
                <a:endParaRPr lang="en-SE" dirty="0"/>
              </a:p>
            </p:txBody>
          </p:sp>
        </mc:Choice>
        <mc:Fallback xmlns="">
          <p:sp>
            <p:nvSpPr>
              <p:cNvPr id="22" name="TextBox 21">
                <a:extLst>
                  <a:ext uri="{FF2B5EF4-FFF2-40B4-BE49-F238E27FC236}">
                    <a16:creationId xmlns:a16="http://schemas.microsoft.com/office/drawing/2014/main" id="{889E39DC-B86E-4BD6-A263-561C1C0DD861}"/>
                  </a:ext>
                </a:extLst>
              </p:cNvPr>
              <p:cNvSpPr txBox="1">
                <a:spLocks noRot="1" noChangeAspect="1" noMove="1" noResize="1" noEditPoints="1" noAdjustHandles="1" noChangeArrowheads="1" noChangeShapeType="1" noTextEdit="1"/>
              </p:cNvSpPr>
              <p:nvPr/>
            </p:nvSpPr>
            <p:spPr>
              <a:xfrm>
                <a:off x="6818660" y="5869143"/>
                <a:ext cx="1944416" cy="878830"/>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8CF01E-9A5D-6ADC-ADB1-8D2149D7C20F}"/>
                  </a:ext>
                </a:extLst>
              </p:cNvPr>
              <p:cNvSpPr txBox="1"/>
              <p:nvPr/>
            </p:nvSpPr>
            <p:spPr>
              <a:xfrm>
                <a:off x="5796136" y="5180048"/>
                <a:ext cx="3456384" cy="668901"/>
              </a:xfrm>
              <a:prstGeom prst="rect">
                <a:avLst/>
              </a:prstGeom>
              <a:noFill/>
            </p:spPr>
            <p:txBody>
              <a:bodyPr wrap="square">
                <a:spAutoFit/>
              </a:bodyPr>
              <a:lstStyle/>
              <a:p>
                <a14:m>
                  <m:oMath xmlns:m="http://schemas.openxmlformats.org/officeDocument/2006/math">
                    <m:r>
                      <a:rPr lang="en-US" b="0" i="1" smtClean="0">
                        <a:solidFill>
                          <a:srgbClr val="111111"/>
                        </a:solidFill>
                        <a:effectLst/>
                        <a:latin typeface="Cambria Math" panose="02040503050406030204" pitchFamily="18" charset="0"/>
                      </a:rPr>
                      <m:t>𝐴</m:t>
                    </m:r>
                    <m:sSub>
                      <m:sSubPr>
                        <m:ctrlPr>
                          <a:rPr lang="en-US"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𝑃</m:t>
                        </m:r>
                      </m:e>
                      <m:sub>
                        <m:r>
                          <a:rPr lang="en-US" b="0" i="1" smtClean="0">
                            <a:solidFill>
                              <a:srgbClr val="111111"/>
                            </a:solidFill>
                            <a:effectLst/>
                            <a:latin typeface="Cambria Math" panose="02040503050406030204" pitchFamily="18" charset="0"/>
                          </a:rPr>
                          <m:t>𝑑𝑜𝑔</m:t>
                        </m:r>
                      </m:sub>
                    </m:sSub>
                  </m:oMath>
                </a14:m>
                <a:r>
                  <a:rPr lang="en-US" b="0" i="0" dirty="0">
                    <a:solidFill>
                      <a:srgbClr val="111111"/>
                    </a:solidFill>
                    <a:effectLst/>
                    <a:latin typeface="Lato" panose="020F0502020204030203" pitchFamily="34" charset="0"/>
                  </a:rPr>
                  <a:t>=</a:t>
                </a:r>
                <a:r>
                  <a:rPr lang="en-US" dirty="0"/>
                  <a:t>AUPRC (</a:t>
                </a:r>
                <a:r>
                  <a:rPr lang="en-US" dirty="0">
                    <a:solidFill>
                      <a:srgbClr val="111111"/>
                    </a:solidFill>
                    <a:latin typeface="Lato" panose="020F0502020204030203" pitchFamily="34" charset="0"/>
                  </a:rPr>
                  <a:t>Area Under the P-R Curve</a:t>
                </a:r>
                <a:r>
                  <a:rPr lang="en-US" dirty="0"/>
                  <a:t>) for the dog class</a:t>
                </a:r>
                <a:endParaRPr lang="en-SE" dirty="0"/>
              </a:p>
            </p:txBody>
          </p:sp>
        </mc:Choice>
        <mc:Fallback xmlns="">
          <p:sp>
            <p:nvSpPr>
              <p:cNvPr id="5" name="TextBox 4">
                <a:extLst>
                  <a:ext uri="{FF2B5EF4-FFF2-40B4-BE49-F238E27FC236}">
                    <a16:creationId xmlns:a16="http://schemas.microsoft.com/office/drawing/2014/main" id="{428CF01E-9A5D-6ADC-ADB1-8D2149D7C20F}"/>
                  </a:ext>
                </a:extLst>
              </p:cNvPr>
              <p:cNvSpPr txBox="1">
                <a:spLocks noRot="1" noChangeAspect="1" noMove="1" noResize="1" noEditPoints="1" noAdjustHandles="1" noChangeArrowheads="1" noChangeShapeType="1" noTextEdit="1"/>
              </p:cNvSpPr>
              <p:nvPr/>
            </p:nvSpPr>
            <p:spPr>
              <a:xfrm>
                <a:off x="5796136" y="5180048"/>
                <a:ext cx="3456384" cy="668901"/>
              </a:xfrm>
              <a:prstGeom prst="rect">
                <a:avLst/>
              </a:prstGeom>
              <a:blipFill>
                <a:blip r:embed="rId10"/>
                <a:stretch>
                  <a:fillRect l="-1587" t="-6422" r="-1235" b="-14679"/>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F9981B76-74ED-A439-3734-F58B154C6C8B}"/>
              </a:ext>
            </a:extLst>
          </p:cNvPr>
          <p:cNvSpPr txBox="1"/>
          <p:nvPr/>
        </p:nvSpPr>
        <p:spPr>
          <a:xfrm>
            <a:off x="5955550" y="3376984"/>
            <a:ext cx="433132" cy="307777"/>
          </a:xfrm>
          <a:prstGeom prst="rect">
            <a:avLst/>
          </a:prstGeom>
          <a:noFill/>
        </p:spPr>
        <p:txBody>
          <a:bodyPr wrap="none" rtlCol="0">
            <a:spAutoFit/>
          </a:bodyPr>
          <a:lstStyle/>
          <a:p>
            <a:r>
              <a:rPr lang="en-US" sz="1400" dirty="0"/>
              <a:t>1.0</a:t>
            </a:r>
            <a:endParaRPr lang="en-SE" sz="1400" dirty="0"/>
          </a:p>
        </p:txBody>
      </p:sp>
      <p:sp>
        <p:nvSpPr>
          <p:cNvPr id="7" name="TextBox 6">
            <a:extLst>
              <a:ext uri="{FF2B5EF4-FFF2-40B4-BE49-F238E27FC236}">
                <a16:creationId xmlns:a16="http://schemas.microsoft.com/office/drawing/2014/main" id="{C1ACEB16-FC43-BA68-598A-FB02E141973B}"/>
              </a:ext>
            </a:extLst>
          </p:cNvPr>
          <p:cNvSpPr txBox="1"/>
          <p:nvPr/>
        </p:nvSpPr>
        <p:spPr>
          <a:xfrm>
            <a:off x="5824820" y="2084627"/>
            <a:ext cx="433132" cy="307777"/>
          </a:xfrm>
          <a:prstGeom prst="rect">
            <a:avLst/>
          </a:prstGeom>
          <a:noFill/>
        </p:spPr>
        <p:txBody>
          <a:bodyPr wrap="none" rtlCol="0">
            <a:spAutoFit/>
          </a:bodyPr>
          <a:lstStyle/>
          <a:p>
            <a:r>
              <a:rPr lang="en-US" sz="1400" dirty="0"/>
              <a:t>1.0</a:t>
            </a:r>
            <a:endParaRPr lang="en-SE" sz="1400" dirty="0"/>
          </a:p>
        </p:txBody>
      </p:sp>
      <p:cxnSp>
        <p:nvCxnSpPr>
          <p:cNvPr id="24" name="Straight Connector 23">
            <a:extLst>
              <a:ext uri="{FF2B5EF4-FFF2-40B4-BE49-F238E27FC236}">
                <a16:creationId xmlns:a16="http://schemas.microsoft.com/office/drawing/2014/main" id="{70D0869A-CF70-3DB0-8D92-ED5834A6B942}"/>
              </a:ext>
            </a:extLst>
          </p:cNvPr>
          <p:cNvCxnSpPr>
            <a:cxnSpLocks/>
          </p:cNvCxnSpPr>
          <p:nvPr/>
        </p:nvCxnSpPr>
        <p:spPr bwMode="auto">
          <a:xfrm>
            <a:off x="695473"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27" name="Straight Connector 26">
            <a:extLst>
              <a:ext uri="{FF2B5EF4-FFF2-40B4-BE49-F238E27FC236}">
                <a16:creationId xmlns:a16="http://schemas.microsoft.com/office/drawing/2014/main" id="{A5C50273-7574-1CB7-4E8B-F6EFDBCC2C5A}"/>
              </a:ext>
            </a:extLst>
          </p:cNvPr>
          <p:cNvCxnSpPr>
            <a:cxnSpLocks/>
          </p:cNvCxnSpPr>
          <p:nvPr/>
        </p:nvCxnSpPr>
        <p:spPr bwMode="auto">
          <a:xfrm>
            <a:off x="4240538"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0" name="Straight Connector 29">
            <a:extLst>
              <a:ext uri="{FF2B5EF4-FFF2-40B4-BE49-F238E27FC236}">
                <a16:creationId xmlns:a16="http://schemas.microsoft.com/office/drawing/2014/main" id="{EF22302C-4D69-C3A9-7D5B-6D518B04A118}"/>
              </a:ext>
            </a:extLst>
          </p:cNvPr>
          <p:cNvCxnSpPr>
            <a:cxnSpLocks/>
          </p:cNvCxnSpPr>
          <p:nvPr/>
        </p:nvCxnSpPr>
        <p:spPr bwMode="auto">
          <a:xfrm>
            <a:off x="7795096"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1" name="Straight Connector 30">
            <a:extLst>
              <a:ext uri="{FF2B5EF4-FFF2-40B4-BE49-F238E27FC236}">
                <a16:creationId xmlns:a16="http://schemas.microsoft.com/office/drawing/2014/main" id="{06E33C24-4F09-E326-59D8-BE6CAE7B83F1}"/>
              </a:ext>
            </a:extLst>
          </p:cNvPr>
          <p:cNvCxnSpPr>
            <a:cxnSpLocks/>
          </p:cNvCxnSpPr>
          <p:nvPr/>
        </p:nvCxnSpPr>
        <p:spPr bwMode="auto">
          <a:xfrm>
            <a:off x="2411760" y="3717032"/>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C9DD5DAC-561F-7CDA-840C-7E2C3AC6F2B8}"/>
              </a:ext>
            </a:extLst>
          </p:cNvPr>
          <p:cNvCxnSpPr>
            <a:cxnSpLocks/>
          </p:cNvCxnSpPr>
          <p:nvPr/>
        </p:nvCxnSpPr>
        <p:spPr bwMode="auto">
          <a:xfrm>
            <a:off x="6062371" y="3717032"/>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34" name="TextBox 33">
            <a:extLst>
              <a:ext uri="{FF2B5EF4-FFF2-40B4-BE49-F238E27FC236}">
                <a16:creationId xmlns:a16="http://schemas.microsoft.com/office/drawing/2014/main" id="{E68339C8-DBDF-4722-C911-FAF843418654}"/>
              </a:ext>
            </a:extLst>
          </p:cNvPr>
          <p:cNvSpPr txBox="1"/>
          <p:nvPr/>
        </p:nvSpPr>
        <p:spPr>
          <a:xfrm>
            <a:off x="243859" y="227092"/>
            <a:ext cx="381836" cy="261610"/>
          </a:xfrm>
          <a:prstGeom prst="rect">
            <a:avLst/>
          </a:prstGeom>
          <a:noFill/>
        </p:spPr>
        <p:txBody>
          <a:bodyPr wrap="square" rtlCol="0">
            <a:spAutoFit/>
          </a:bodyPr>
          <a:lstStyle/>
          <a:p>
            <a:r>
              <a:rPr lang="en-US" sz="1100" dirty="0"/>
              <a:t>TP</a:t>
            </a:r>
            <a:endParaRPr lang="en-SE" sz="1100" dirty="0"/>
          </a:p>
        </p:txBody>
      </p:sp>
      <p:sp>
        <p:nvSpPr>
          <p:cNvPr id="39" name="TextBox 38">
            <a:extLst>
              <a:ext uri="{FF2B5EF4-FFF2-40B4-BE49-F238E27FC236}">
                <a16:creationId xmlns:a16="http://schemas.microsoft.com/office/drawing/2014/main" id="{BA527769-9441-8DAB-7498-38CAB29F4B28}"/>
              </a:ext>
            </a:extLst>
          </p:cNvPr>
          <p:cNvSpPr txBox="1"/>
          <p:nvPr/>
        </p:nvSpPr>
        <p:spPr>
          <a:xfrm>
            <a:off x="3219444" y="220506"/>
            <a:ext cx="381836" cy="261610"/>
          </a:xfrm>
          <a:prstGeom prst="rect">
            <a:avLst/>
          </a:prstGeom>
          <a:noFill/>
        </p:spPr>
        <p:txBody>
          <a:bodyPr wrap="square" rtlCol="0">
            <a:spAutoFit/>
          </a:bodyPr>
          <a:lstStyle/>
          <a:p>
            <a:r>
              <a:rPr lang="en-US" sz="1100" dirty="0"/>
              <a:t>TP</a:t>
            </a:r>
            <a:endParaRPr lang="en-SE" sz="1100" dirty="0"/>
          </a:p>
        </p:txBody>
      </p:sp>
      <p:sp>
        <p:nvSpPr>
          <p:cNvPr id="40" name="TextBox 39">
            <a:extLst>
              <a:ext uri="{FF2B5EF4-FFF2-40B4-BE49-F238E27FC236}">
                <a16:creationId xmlns:a16="http://schemas.microsoft.com/office/drawing/2014/main" id="{3543A95D-B8D3-34D8-5CE0-C57CBC8FE3FB}"/>
              </a:ext>
            </a:extLst>
          </p:cNvPr>
          <p:cNvSpPr txBox="1"/>
          <p:nvPr/>
        </p:nvSpPr>
        <p:spPr>
          <a:xfrm>
            <a:off x="3787778" y="220506"/>
            <a:ext cx="381836" cy="261610"/>
          </a:xfrm>
          <a:prstGeom prst="rect">
            <a:avLst/>
          </a:prstGeom>
          <a:noFill/>
        </p:spPr>
        <p:txBody>
          <a:bodyPr wrap="square" rtlCol="0">
            <a:spAutoFit/>
          </a:bodyPr>
          <a:lstStyle/>
          <a:p>
            <a:r>
              <a:rPr lang="en-US" sz="1100" dirty="0"/>
              <a:t>TP</a:t>
            </a:r>
            <a:endParaRPr lang="en-SE" sz="1100" dirty="0"/>
          </a:p>
        </p:txBody>
      </p:sp>
      <p:sp>
        <p:nvSpPr>
          <p:cNvPr id="44" name="TextBox 43">
            <a:extLst>
              <a:ext uri="{FF2B5EF4-FFF2-40B4-BE49-F238E27FC236}">
                <a16:creationId xmlns:a16="http://schemas.microsoft.com/office/drawing/2014/main" id="{61A15A03-98DB-15C2-51FB-CE88CD3E4CCC}"/>
              </a:ext>
            </a:extLst>
          </p:cNvPr>
          <p:cNvSpPr txBox="1"/>
          <p:nvPr/>
        </p:nvSpPr>
        <p:spPr>
          <a:xfrm>
            <a:off x="812193" y="1056412"/>
            <a:ext cx="381836" cy="261610"/>
          </a:xfrm>
          <a:prstGeom prst="rect">
            <a:avLst/>
          </a:prstGeom>
          <a:noFill/>
        </p:spPr>
        <p:txBody>
          <a:bodyPr wrap="square" rtlCol="0">
            <a:spAutoFit/>
          </a:bodyPr>
          <a:lstStyle/>
          <a:p>
            <a:r>
              <a:rPr lang="en-US" sz="1100" dirty="0"/>
              <a:t>TP</a:t>
            </a:r>
            <a:endParaRPr lang="en-SE" sz="1100" dirty="0"/>
          </a:p>
        </p:txBody>
      </p:sp>
      <p:sp>
        <p:nvSpPr>
          <p:cNvPr id="45" name="TextBox 44">
            <a:extLst>
              <a:ext uri="{FF2B5EF4-FFF2-40B4-BE49-F238E27FC236}">
                <a16:creationId xmlns:a16="http://schemas.microsoft.com/office/drawing/2014/main" id="{1D276AEB-4540-A02D-C775-02F4FF1931FF}"/>
              </a:ext>
            </a:extLst>
          </p:cNvPr>
          <p:cNvSpPr txBox="1"/>
          <p:nvPr/>
        </p:nvSpPr>
        <p:spPr>
          <a:xfrm>
            <a:off x="241456" y="1056412"/>
            <a:ext cx="381836" cy="261610"/>
          </a:xfrm>
          <a:prstGeom prst="rect">
            <a:avLst/>
          </a:prstGeom>
          <a:noFill/>
        </p:spPr>
        <p:txBody>
          <a:bodyPr wrap="square" rtlCol="0">
            <a:spAutoFit/>
          </a:bodyPr>
          <a:lstStyle/>
          <a:p>
            <a:r>
              <a:rPr lang="en-US" sz="1100" dirty="0"/>
              <a:t>FN</a:t>
            </a:r>
            <a:endParaRPr lang="en-SE" sz="1100" dirty="0"/>
          </a:p>
        </p:txBody>
      </p:sp>
      <p:sp>
        <p:nvSpPr>
          <p:cNvPr id="46" name="TextBox 45">
            <a:extLst>
              <a:ext uri="{FF2B5EF4-FFF2-40B4-BE49-F238E27FC236}">
                <a16:creationId xmlns:a16="http://schemas.microsoft.com/office/drawing/2014/main" id="{350AA581-68BB-EDC4-2E42-08370FD7DB80}"/>
              </a:ext>
            </a:extLst>
          </p:cNvPr>
          <p:cNvSpPr txBox="1"/>
          <p:nvPr/>
        </p:nvSpPr>
        <p:spPr>
          <a:xfrm>
            <a:off x="1362666" y="1056412"/>
            <a:ext cx="381836" cy="261610"/>
          </a:xfrm>
          <a:prstGeom prst="rect">
            <a:avLst/>
          </a:prstGeom>
          <a:noFill/>
        </p:spPr>
        <p:txBody>
          <a:bodyPr wrap="square" rtlCol="0">
            <a:spAutoFit/>
          </a:bodyPr>
          <a:lstStyle/>
          <a:p>
            <a:r>
              <a:rPr lang="en-US" sz="1100" dirty="0"/>
              <a:t>FN</a:t>
            </a:r>
            <a:endParaRPr lang="en-SE" sz="1100" dirty="0"/>
          </a:p>
        </p:txBody>
      </p:sp>
      <p:sp>
        <p:nvSpPr>
          <p:cNvPr id="47" name="TextBox 46">
            <a:extLst>
              <a:ext uri="{FF2B5EF4-FFF2-40B4-BE49-F238E27FC236}">
                <a16:creationId xmlns:a16="http://schemas.microsoft.com/office/drawing/2014/main" id="{B564E4DB-FB71-D4E2-5635-80DB8783C977}"/>
              </a:ext>
            </a:extLst>
          </p:cNvPr>
          <p:cNvSpPr txBox="1"/>
          <p:nvPr/>
        </p:nvSpPr>
        <p:spPr>
          <a:xfrm>
            <a:off x="3765877" y="1047422"/>
            <a:ext cx="381836" cy="261610"/>
          </a:xfrm>
          <a:prstGeom prst="rect">
            <a:avLst/>
          </a:prstGeom>
          <a:noFill/>
        </p:spPr>
        <p:txBody>
          <a:bodyPr wrap="square" rtlCol="0">
            <a:spAutoFit/>
          </a:bodyPr>
          <a:lstStyle/>
          <a:p>
            <a:r>
              <a:rPr lang="en-US" sz="1100" dirty="0"/>
              <a:t>TP</a:t>
            </a:r>
            <a:endParaRPr lang="en-SE" sz="1100" dirty="0"/>
          </a:p>
        </p:txBody>
      </p:sp>
      <p:sp>
        <p:nvSpPr>
          <p:cNvPr id="48" name="TextBox 47">
            <a:extLst>
              <a:ext uri="{FF2B5EF4-FFF2-40B4-BE49-F238E27FC236}">
                <a16:creationId xmlns:a16="http://schemas.microsoft.com/office/drawing/2014/main" id="{ECBA92E5-A0D2-5910-E561-4A146DCE4F25}"/>
              </a:ext>
            </a:extLst>
          </p:cNvPr>
          <p:cNvSpPr txBox="1"/>
          <p:nvPr/>
        </p:nvSpPr>
        <p:spPr>
          <a:xfrm>
            <a:off x="3195140" y="1047422"/>
            <a:ext cx="381836" cy="261610"/>
          </a:xfrm>
          <a:prstGeom prst="rect">
            <a:avLst/>
          </a:prstGeom>
          <a:noFill/>
        </p:spPr>
        <p:txBody>
          <a:bodyPr wrap="square" rtlCol="0">
            <a:spAutoFit/>
          </a:bodyPr>
          <a:lstStyle/>
          <a:p>
            <a:r>
              <a:rPr lang="en-US" sz="1100" dirty="0"/>
              <a:t>TP</a:t>
            </a:r>
            <a:endParaRPr lang="en-SE" sz="1100" dirty="0"/>
          </a:p>
        </p:txBody>
      </p:sp>
      <p:sp>
        <p:nvSpPr>
          <p:cNvPr id="49" name="TextBox 48">
            <a:extLst>
              <a:ext uri="{FF2B5EF4-FFF2-40B4-BE49-F238E27FC236}">
                <a16:creationId xmlns:a16="http://schemas.microsoft.com/office/drawing/2014/main" id="{DB276CDD-450B-9B18-3F39-92B1E5DCF975}"/>
              </a:ext>
            </a:extLst>
          </p:cNvPr>
          <p:cNvSpPr txBox="1"/>
          <p:nvPr/>
        </p:nvSpPr>
        <p:spPr>
          <a:xfrm>
            <a:off x="4316350" y="1047422"/>
            <a:ext cx="381836" cy="261610"/>
          </a:xfrm>
          <a:prstGeom prst="rect">
            <a:avLst/>
          </a:prstGeom>
          <a:noFill/>
        </p:spPr>
        <p:txBody>
          <a:bodyPr wrap="square" rtlCol="0">
            <a:spAutoFit/>
          </a:bodyPr>
          <a:lstStyle/>
          <a:p>
            <a:r>
              <a:rPr lang="en-US" sz="1100" dirty="0"/>
              <a:t>FN</a:t>
            </a:r>
            <a:endParaRPr lang="en-SE" sz="1100" dirty="0"/>
          </a:p>
        </p:txBody>
      </p:sp>
      <p:sp>
        <p:nvSpPr>
          <p:cNvPr id="50" name="TextBox 49">
            <a:extLst>
              <a:ext uri="{FF2B5EF4-FFF2-40B4-BE49-F238E27FC236}">
                <a16:creationId xmlns:a16="http://schemas.microsoft.com/office/drawing/2014/main" id="{7EFD600F-B57F-C388-EC73-6B7ADEE766DA}"/>
              </a:ext>
            </a:extLst>
          </p:cNvPr>
          <p:cNvSpPr txBox="1"/>
          <p:nvPr/>
        </p:nvSpPr>
        <p:spPr>
          <a:xfrm>
            <a:off x="6757831" y="1063943"/>
            <a:ext cx="381836" cy="261610"/>
          </a:xfrm>
          <a:prstGeom prst="rect">
            <a:avLst/>
          </a:prstGeom>
          <a:noFill/>
        </p:spPr>
        <p:txBody>
          <a:bodyPr wrap="square" rtlCol="0">
            <a:spAutoFit/>
          </a:bodyPr>
          <a:lstStyle/>
          <a:p>
            <a:r>
              <a:rPr lang="en-US" sz="1100" dirty="0"/>
              <a:t>TP</a:t>
            </a:r>
            <a:endParaRPr lang="en-SE" sz="1100" dirty="0"/>
          </a:p>
        </p:txBody>
      </p:sp>
      <p:sp>
        <p:nvSpPr>
          <p:cNvPr id="51" name="TextBox 50">
            <a:extLst>
              <a:ext uri="{FF2B5EF4-FFF2-40B4-BE49-F238E27FC236}">
                <a16:creationId xmlns:a16="http://schemas.microsoft.com/office/drawing/2014/main" id="{A50B64F7-FC28-1795-E459-07A0F3D2214E}"/>
              </a:ext>
            </a:extLst>
          </p:cNvPr>
          <p:cNvSpPr txBox="1"/>
          <p:nvPr/>
        </p:nvSpPr>
        <p:spPr>
          <a:xfrm>
            <a:off x="6187094" y="1063943"/>
            <a:ext cx="381836" cy="261610"/>
          </a:xfrm>
          <a:prstGeom prst="rect">
            <a:avLst/>
          </a:prstGeom>
          <a:noFill/>
        </p:spPr>
        <p:txBody>
          <a:bodyPr wrap="square" rtlCol="0">
            <a:spAutoFit/>
          </a:bodyPr>
          <a:lstStyle/>
          <a:p>
            <a:r>
              <a:rPr lang="en-US" sz="1100" dirty="0"/>
              <a:t>TP</a:t>
            </a:r>
            <a:endParaRPr lang="en-SE" sz="1100" dirty="0"/>
          </a:p>
        </p:txBody>
      </p:sp>
      <p:sp>
        <p:nvSpPr>
          <p:cNvPr id="52" name="TextBox 51">
            <a:extLst>
              <a:ext uri="{FF2B5EF4-FFF2-40B4-BE49-F238E27FC236}">
                <a16:creationId xmlns:a16="http://schemas.microsoft.com/office/drawing/2014/main" id="{581BB955-3FC7-509E-E399-B4D2389C827C}"/>
              </a:ext>
            </a:extLst>
          </p:cNvPr>
          <p:cNvSpPr txBox="1"/>
          <p:nvPr/>
        </p:nvSpPr>
        <p:spPr>
          <a:xfrm>
            <a:off x="7308304" y="1063943"/>
            <a:ext cx="381836" cy="261610"/>
          </a:xfrm>
          <a:prstGeom prst="rect">
            <a:avLst/>
          </a:prstGeom>
          <a:noFill/>
        </p:spPr>
        <p:txBody>
          <a:bodyPr wrap="square" rtlCol="0">
            <a:spAutoFit/>
          </a:bodyPr>
          <a:lstStyle/>
          <a:p>
            <a:r>
              <a:rPr lang="en-US" sz="1100" dirty="0"/>
              <a:t>FN</a:t>
            </a:r>
            <a:endParaRPr lang="en-SE" sz="1100" dirty="0"/>
          </a:p>
        </p:txBody>
      </p:sp>
      <p:sp>
        <p:nvSpPr>
          <p:cNvPr id="53" name="TextBox 52">
            <a:extLst>
              <a:ext uri="{FF2B5EF4-FFF2-40B4-BE49-F238E27FC236}">
                <a16:creationId xmlns:a16="http://schemas.microsoft.com/office/drawing/2014/main" id="{1F91C8A4-626F-37A2-9C2B-D99BD4F7FC01}"/>
              </a:ext>
            </a:extLst>
          </p:cNvPr>
          <p:cNvSpPr txBox="1"/>
          <p:nvPr/>
        </p:nvSpPr>
        <p:spPr>
          <a:xfrm>
            <a:off x="812193" y="4417262"/>
            <a:ext cx="381836" cy="261610"/>
          </a:xfrm>
          <a:prstGeom prst="rect">
            <a:avLst/>
          </a:prstGeom>
          <a:noFill/>
        </p:spPr>
        <p:txBody>
          <a:bodyPr wrap="square" rtlCol="0">
            <a:spAutoFit/>
          </a:bodyPr>
          <a:lstStyle/>
          <a:p>
            <a:r>
              <a:rPr lang="en-US" sz="1100" dirty="0"/>
              <a:t>TP</a:t>
            </a:r>
            <a:endParaRPr lang="en-SE" sz="1100" dirty="0"/>
          </a:p>
        </p:txBody>
      </p:sp>
      <p:sp>
        <p:nvSpPr>
          <p:cNvPr id="54" name="TextBox 53">
            <a:extLst>
              <a:ext uri="{FF2B5EF4-FFF2-40B4-BE49-F238E27FC236}">
                <a16:creationId xmlns:a16="http://schemas.microsoft.com/office/drawing/2014/main" id="{28425EC7-4C8A-3B81-6FE1-01085B8A7B03}"/>
              </a:ext>
            </a:extLst>
          </p:cNvPr>
          <p:cNvSpPr txBox="1"/>
          <p:nvPr/>
        </p:nvSpPr>
        <p:spPr>
          <a:xfrm>
            <a:off x="241456" y="4417262"/>
            <a:ext cx="381836" cy="261610"/>
          </a:xfrm>
          <a:prstGeom prst="rect">
            <a:avLst/>
          </a:prstGeom>
          <a:noFill/>
        </p:spPr>
        <p:txBody>
          <a:bodyPr wrap="square" rtlCol="0">
            <a:spAutoFit/>
          </a:bodyPr>
          <a:lstStyle/>
          <a:p>
            <a:r>
              <a:rPr lang="en-US" sz="1100" dirty="0"/>
              <a:t>TP</a:t>
            </a:r>
            <a:endParaRPr lang="en-SE" sz="1100" dirty="0"/>
          </a:p>
        </p:txBody>
      </p:sp>
      <p:sp>
        <p:nvSpPr>
          <p:cNvPr id="55" name="TextBox 54">
            <a:extLst>
              <a:ext uri="{FF2B5EF4-FFF2-40B4-BE49-F238E27FC236}">
                <a16:creationId xmlns:a16="http://schemas.microsoft.com/office/drawing/2014/main" id="{42CE7C79-DFBA-9BDE-7E52-319036CAD298}"/>
              </a:ext>
            </a:extLst>
          </p:cNvPr>
          <p:cNvSpPr txBox="1"/>
          <p:nvPr/>
        </p:nvSpPr>
        <p:spPr>
          <a:xfrm>
            <a:off x="1362666" y="4417262"/>
            <a:ext cx="381836" cy="261610"/>
          </a:xfrm>
          <a:prstGeom prst="rect">
            <a:avLst/>
          </a:prstGeom>
          <a:noFill/>
        </p:spPr>
        <p:txBody>
          <a:bodyPr wrap="square" rtlCol="0">
            <a:spAutoFit/>
          </a:bodyPr>
          <a:lstStyle/>
          <a:p>
            <a:r>
              <a:rPr lang="en-US" sz="1100" dirty="0"/>
              <a:t>FN</a:t>
            </a:r>
            <a:endParaRPr lang="en-SE" sz="1100" dirty="0"/>
          </a:p>
        </p:txBody>
      </p:sp>
      <p:sp>
        <p:nvSpPr>
          <p:cNvPr id="60" name="TextBox 59">
            <a:extLst>
              <a:ext uri="{FF2B5EF4-FFF2-40B4-BE49-F238E27FC236}">
                <a16:creationId xmlns:a16="http://schemas.microsoft.com/office/drawing/2014/main" id="{BCE2BF08-616F-371F-545B-616A3ADAF9C0}"/>
              </a:ext>
            </a:extLst>
          </p:cNvPr>
          <p:cNvSpPr txBox="1"/>
          <p:nvPr/>
        </p:nvSpPr>
        <p:spPr>
          <a:xfrm>
            <a:off x="3901823" y="4425715"/>
            <a:ext cx="381836" cy="261610"/>
          </a:xfrm>
          <a:prstGeom prst="rect">
            <a:avLst/>
          </a:prstGeom>
          <a:noFill/>
        </p:spPr>
        <p:txBody>
          <a:bodyPr wrap="square" rtlCol="0">
            <a:spAutoFit/>
          </a:bodyPr>
          <a:lstStyle/>
          <a:p>
            <a:r>
              <a:rPr lang="en-US" sz="1100" dirty="0"/>
              <a:t>TP</a:t>
            </a:r>
            <a:endParaRPr lang="en-SE" sz="1100" dirty="0"/>
          </a:p>
        </p:txBody>
      </p:sp>
      <p:sp>
        <p:nvSpPr>
          <p:cNvPr id="61" name="TextBox 60">
            <a:extLst>
              <a:ext uri="{FF2B5EF4-FFF2-40B4-BE49-F238E27FC236}">
                <a16:creationId xmlns:a16="http://schemas.microsoft.com/office/drawing/2014/main" id="{C087B20D-0316-227A-4550-2FBA0126806F}"/>
              </a:ext>
            </a:extLst>
          </p:cNvPr>
          <p:cNvSpPr txBox="1"/>
          <p:nvPr/>
        </p:nvSpPr>
        <p:spPr>
          <a:xfrm>
            <a:off x="3331086" y="4425715"/>
            <a:ext cx="381836" cy="261610"/>
          </a:xfrm>
          <a:prstGeom prst="rect">
            <a:avLst/>
          </a:prstGeom>
          <a:noFill/>
        </p:spPr>
        <p:txBody>
          <a:bodyPr wrap="square" rtlCol="0">
            <a:spAutoFit/>
          </a:bodyPr>
          <a:lstStyle/>
          <a:p>
            <a:r>
              <a:rPr lang="en-US" sz="1100" dirty="0"/>
              <a:t>TP</a:t>
            </a:r>
            <a:endParaRPr lang="en-SE" sz="1100" dirty="0"/>
          </a:p>
        </p:txBody>
      </p:sp>
      <p:sp>
        <p:nvSpPr>
          <p:cNvPr id="62" name="TextBox 61">
            <a:extLst>
              <a:ext uri="{FF2B5EF4-FFF2-40B4-BE49-F238E27FC236}">
                <a16:creationId xmlns:a16="http://schemas.microsoft.com/office/drawing/2014/main" id="{DAB6B775-BD2E-7DD6-AC89-BDBCF7BF6ED4}"/>
              </a:ext>
            </a:extLst>
          </p:cNvPr>
          <p:cNvSpPr txBox="1"/>
          <p:nvPr/>
        </p:nvSpPr>
        <p:spPr>
          <a:xfrm>
            <a:off x="4452296" y="4425715"/>
            <a:ext cx="381836" cy="261610"/>
          </a:xfrm>
          <a:prstGeom prst="rect">
            <a:avLst/>
          </a:prstGeom>
          <a:noFill/>
        </p:spPr>
        <p:txBody>
          <a:bodyPr wrap="square" rtlCol="0">
            <a:spAutoFit/>
          </a:bodyPr>
          <a:lstStyle/>
          <a:p>
            <a:r>
              <a:rPr lang="en-US" sz="1100" dirty="0"/>
              <a:t>TP</a:t>
            </a:r>
            <a:endParaRPr lang="en-SE" sz="1100" dirty="0"/>
          </a:p>
        </p:txBody>
      </p:sp>
      <p:sp>
        <p:nvSpPr>
          <p:cNvPr id="63" name="TextBox 62">
            <a:extLst>
              <a:ext uri="{FF2B5EF4-FFF2-40B4-BE49-F238E27FC236}">
                <a16:creationId xmlns:a16="http://schemas.microsoft.com/office/drawing/2014/main" id="{5D2E63DA-7C68-2AE8-04B5-0ED180AC0A62}"/>
              </a:ext>
            </a:extLst>
          </p:cNvPr>
          <p:cNvSpPr txBox="1"/>
          <p:nvPr/>
        </p:nvSpPr>
        <p:spPr>
          <a:xfrm>
            <a:off x="6208179" y="220506"/>
            <a:ext cx="381836" cy="261610"/>
          </a:xfrm>
          <a:prstGeom prst="rect">
            <a:avLst/>
          </a:prstGeom>
          <a:noFill/>
        </p:spPr>
        <p:txBody>
          <a:bodyPr wrap="square" rtlCol="0">
            <a:spAutoFit/>
          </a:bodyPr>
          <a:lstStyle/>
          <a:p>
            <a:r>
              <a:rPr lang="en-US" sz="1100" dirty="0"/>
              <a:t>TP</a:t>
            </a:r>
            <a:endParaRPr lang="en-SE" sz="1100" dirty="0"/>
          </a:p>
        </p:txBody>
      </p:sp>
      <p:sp>
        <p:nvSpPr>
          <p:cNvPr id="64" name="TextBox 63">
            <a:extLst>
              <a:ext uri="{FF2B5EF4-FFF2-40B4-BE49-F238E27FC236}">
                <a16:creationId xmlns:a16="http://schemas.microsoft.com/office/drawing/2014/main" id="{F8DAB901-A259-3915-19A6-1DF070718DA7}"/>
              </a:ext>
            </a:extLst>
          </p:cNvPr>
          <p:cNvSpPr txBox="1"/>
          <p:nvPr/>
        </p:nvSpPr>
        <p:spPr>
          <a:xfrm>
            <a:off x="6776513" y="220506"/>
            <a:ext cx="381836" cy="261610"/>
          </a:xfrm>
          <a:prstGeom prst="rect">
            <a:avLst/>
          </a:prstGeom>
          <a:noFill/>
        </p:spPr>
        <p:txBody>
          <a:bodyPr wrap="square" rtlCol="0">
            <a:spAutoFit/>
          </a:bodyPr>
          <a:lstStyle/>
          <a:p>
            <a:r>
              <a:rPr lang="en-US" sz="1100" dirty="0"/>
              <a:t>TP</a:t>
            </a:r>
            <a:endParaRPr lang="en-SE" sz="1100" dirty="0"/>
          </a:p>
        </p:txBody>
      </p:sp>
      <p:sp>
        <p:nvSpPr>
          <p:cNvPr id="65" name="TextBox 64">
            <a:extLst>
              <a:ext uri="{FF2B5EF4-FFF2-40B4-BE49-F238E27FC236}">
                <a16:creationId xmlns:a16="http://schemas.microsoft.com/office/drawing/2014/main" id="{F82A5645-F7C9-CDF0-8D70-B95B447FFFDB}"/>
              </a:ext>
            </a:extLst>
          </p:cNvPr>
          <p:cNvSpPr txBox="1"/>
          <p:nvPr/>
        </p:nvSpPr>
        <p:spPr>
          <a:xfrm>
            <a:off x="7312246" y="228112"/>
            <a:ext cx="381836" cy="261610"/>
          </a:xfrm>
          <a:prstGeom prst="rect">
            <a:avLst/>
          </a:prstGeom>
          <a:noFill/>
        </p:spPr>
        <p:txBody>
          <a:bodyPr wrap="square" rtlCol="0">
            <a:spAutoFit/>
          </a:bodyPr>
          <a:lstStyle/>
          <a:p>
            <a:r>
              <a:rPr lang="en-US" sz="1100" dirty="0"/>
              <a:t>FP</a:t>
            </a:r>
            <a:endParaRPr lang="en-SE" sz="1100" dirty="0"/>
          </a:p>
        </p:txBody>
      </p:sp>
      <p:sp>
        <p:nvSpPr>
          <p:cNvPr id="66" name="TextBox 65">
            <a:extLst>
              <a:ext uri="{FF2B5EF4-FFF2-40B4-BE49-F238E27FC236}">
                <a16:creationId xmlns:a16="http://schemas.microsoft.com/office/drawing/2014/main" id="{492A6355-9971-117D-A7A2-6244712CE598}"/>
              </a:ext>
            </a:extLst>
          </p:cNvPr>
          <p:cNvSpPr txBox="1"/>
          <p:nvPr/>
        </p:nvSpPr>
        <p:spPr>
          <a:xfrm>
            <a:off x="243859" y="3599752"/>
            <a:ext cx="381836" cy="261610"/>
          </a:xfrm>
          <a:prstGeom prst="rect">
            <a:avLst/>
          </a:prstGeom>
          <a:noFill/>
        </p:spPr>
        <p:txBody>
          <a:bodyPr wrap="square" rtlCol="0">
            <a:spAutoFit/>
          </a:bodyPr>
          <a:lstStyle/>
          <a:p>
            <a:r>
              <a:rPr lang="en-US" sz="1100" dirty="0"/>
              <a:t>TP</a:t>
            </a:r>
            <a:endParaRPr lang="en-SE" sz="1100" dirty="0"/>
          </a:p>
        </p:txBody>
      </p:sp>
      <p:sp>
        <p:nvSpPr>
          <p:cNvPr id="67" name="TextBox 66">
            <a:extLst>
              <a:ext uri="{FF2B5EF4-FFF2-40B4-BE49-F238E27FC236}">
                <a16:creationId xmlns:a16="http://schemas.microsoft.com/office/drawing/2014/main" id="{D65F5EE3-6EC2-5B97-AB21-CAAF06FB00BA}"/>
              </a:ext>
            </a:extLst>
          </p:cNvPr>
          <p:cNvSpPr txBox="1"/>
          <p:nvPr/>
        </p:nvSpPr>
        <p:spPr>
          <a:xfrm>
            <a:off x="812193" y="3599752"/>
            <a:ext cx="381836" cy="261610"/>
          </a:xfrm>
          <a:prstGeom prst="rect">
            <a:avLst/>
          </a:prstGeom>
          <a:noFill/>
        </p:spPr>
        <p:txBody>
          <a:bodyPr wrap="square" rtlCol="0">
            <a:spAutoFit/>
          </a:bodyPr>
          <a:lstStyle/>
          <a:p>
            <a:r>
              <a:rPr lang="en-US" sz="1100" dirty="0"/>
              <a:t>TP</a:t>
            </a:r>
            <a:endParaRPr lang="en-SE" sz="1100" dirty="0"/>
          </a:p>
        </p:txBody>
      </p:sp>
      <p:sp>
        <p:nvSpPr>
          <p:cNvPr id="68" name="TextBox 67">
            <a:extLst>
              <a:ext uri="{FF2B5EF4-FFF2-40B4-BE49-F238E27FC236}">
                <a16:creationId xmlns:a16="http://schemas.microsoft.com/office/drawing/2014/main" id="{D4794303-F6D9-787E-6EC9-863B4345A71E}"/>
              </a:ext>
            </a:extLst>
          </p:cNvPr>
          <p:cNvSpPr txBox="1"/>
          <p:nvPr/>
        </p:nvSpPr>
        <p:spPr>
          <a:xfrm>
            <a:off x="1347926" y="3599752"/>
            <a:ext cx="381836" cy="261610"/>
          </a:xfrm>
          <a:prstGeom prst="rect">
            <a:avLst/>
          </a:prstGeom>
          <a:noFill/>
        </p:spPr>
        <p:txBody>
          <a:bodyPr wrap="square" rtlCol="0">
            <a:spAutoFit/>
          </a:bodyPr>
          <a:lstStyle/>
          <a:p>
            <a:r>
              <a:rPr lang="en-US" sz="1100" dirty="0"/>
              <a:t>FP</a:t>
            </a:r>
            <a:endParaRPr lang="en-SE" sz="1100" dirty="0"/>
          </a:p>
        </p:txBody>
      </p:sp>
      <p:sp>
        <p:nvSpPr>
          <p:cNvPr id="69" name="TextBox 68">
            <a:extLst>
              <a:ext uri="{FF2B5EF4-FFF2-40B4-BE49-F238E27FC236}">
                <a16:creationId xmlns:a16="http://schemas.microsoft.com/office/drawing/2014/main" id="{9B35F49E-0357-463F-7DB7-84770FC32B7A}"/>
              </a:ext>
            </a:extLst>
          </p:cNvPr>
          <p:cNvSpPr txBox="1"/>
          <p:nvPr/>
        </p:nvSpPr>
        <p:spPr>
          <a:xfrm>
            <a:off x="1943503" y="3599752"/>
            <a:ext cx="381836" cy="261610"/>
          </a:xfrm>
          <a:prstGeom prst="rect">
            <a:avLst/>
          </a:prstGeom>
          <a:noFill/>
        </p:spPr>
        <p:txBody>
          <a:bodyPr wrap="square" rtlCol="0">
            <a:spAutoFit/>
          </a:bodyPr>
          <a:lstStyle/>
          <a:p>
            <a:r>
              <a:rPr lang="en-US" sz="1100" dirty="0"/>
              <a:t>FP</a:t>
            </a:r>
            <a:endParaRPr lang="en-SE" sz="1100" dirty="0"/>
          </a:p>
        </p:txBody>
      </p:sp>
      <p:sp>
        <p:nvSpPr>
          <p:cNvPr id="70" name="TextBox 69">
            <a:extLst>
              <a:ext uri="{FF2B5EF4-FFF2-40B4-BE49-F238E27FC236}">
                <a16:creationId xmlns:a16="http://schemas.microsoft.com/office/drawing/2014/main" id="{CA0A617C-B50C-8BF3-E3FB-606B08247055}"/>
              </a:ext>
            </a:extLst>
          </p:cNvPr>
          <p:cNvSpPr txBox="1"/>
          <p:nvPr/>
        </p:nvSpPr>
        <p:spPr>
          <a:xfrm>
            <a:off x="3334580" y="3606572"/>
            <a:ext cx="381836" cy="261610"/>
          </a:xfrm>
          <a:prstGeom prst="rect">
            <a:avLst/>
          </a:prstGeom>
          <a:noFill/>
        </p:spPr>
        <p:txBody>
          <a:bodyPr wrap="square" rtlCol="0">
            <a:spAutoFit/>
          </a:bodyPr>
          <a:lstStyle/>
          <a:p>
            <a:r>
              <a:rPr lang="en-US" sz="1100" dirty="0"/>
              <a:t>TP</a:t>
            </a:r>
            <a:endParaRPr lang="en-SE" sz="1100" dirty="0"/>
          </a:p>
        </p:txBody>
      </p:sp>
      <p:sp>
        <p:nvSpPr>
          <p:cNvPr id="71" name="TextBox 70">
            <a:extLst>
              <a:ext uri="{FF2B5EF4-FFF2-40B4-BE49-F238E27FC236}">
                <a16:creationId xmlns:a16="http://schemas.microsoft.com/office/drawing/2014/main" id="{22329785-4AAC-3E73-BAE0-50E09EA7F5C3}"/>
              </a:ext>
            </a:extLst>
          </p:cNvPr>
          <p:cNvSpPr txBox="1"/>
          <p:nvPr/>
        </p:nvSpPr>
        <p:spPr>
          <a:xfrm>
            <a:off x="3902914" y="3606572"/>
            <a:ext cx="381836" cy="261610"/>
          </a:xfrm>
          <a:prstGeom prst="rect">
            <a:avLst/>
          </a:prstGeom>
          <a:noFill/>
        </p:spPr>
        <p:txBody>
          <a:bodyPr wrap="square" rtlCol="0">
            <a:spAutoFit/>
          </a:bodyPr>
          <a:lstStyle/>
          <a:p>
            <a:r>
              <a:rPr lang="en-US" sz="1100" dirty="0"/>
              <a:t>TP</a:t>
            </a:r>
            <a:endParaRPr lang="en-SE" sz="1100" dirty="0"/>
          </a:p>
        </p:txBody>
      </p:sp>
      <p:sp>
        <p:nvSpPr>
          <p:cNvPr id="72" name="TextBox 71">
            <a:extLst>
              <a:ext uri="{FF2B5EF4-FFF2-40B4-BE49-F238E27FC236}">
                <a16:creationId xmlns:a16="http://schemas.microsoft.com/office/drawing/2014/main" id="{7D897402-FFB5-D2CD-86E3-15424F91B854}"/>
              </a:ext>
            </a:extLst>
          </p:cNvPr>
          <p:cNvSpPr txBox="1"/>
          <p:nvPr/>
        </p:nvSpPr>
        <p:spPr>
          <a:xfrm>
            <a:off x="4438647" y="3606572"/>
            <a:ext cx="381836" cy="261610"/>
          </a:xfrm>
          <a:prstGeom prst="rect">
            <a:avLst/>
          </a:prstGeom>
          <a:noFill/>
        </p:spPr>
        <p:txBody>
          <a:bodyPr wrap="square" rtlCol="0">
            <a:spAutoFit/>
          </a:bodyPr>
          <a:lstStyle/>
          <a:p>
            <a:r>
              <a:rPr lang="en-US" sz="1100" dirty="0"/>
              <a:t>FP</a:t>
            </a:r>
            <a:endParaRPr lang="en-SE" sz="1100" dirty="0"/>
          </a:p>
        </p:txBody>
      </p:sp>
      <p:sp>
        <p:nvSpPr>
          <p:cNvPr id="73" name="TextBox 72">
            <a:extLst>
              <a:ext uri="{FF2B5EF4-FFF2-40B4-BE49-F238E27FC236}">
                <a16:creationId xmlns:a16="http://schemas.microsoft.com/office/drawing/2014/main" id="{70A884A2-A8A8-948B-F3FB-F031AF05D2F8}"/>
              </a:ext>
            </a:extLst>
          </p:cNvPr>
          <p:cNvSpPr txBox="1"/>
          <p:nvPr/>
        </p:nvSpPr>
        <p:spPr>
          <a:xfrm>
            <a:off x="5034224" y="3606572"/>
            <a:ext cx="381836" cy="261610"/>
          </a:xfrm>
          <a:prstGeom prst="rect">
            <a:avLst/>
          </a:prstGeom>
          <a:noFill/>
        </p:spPr>
        <p:txBody>
          <a:bodyPr wrap="square" rtlCol="0">
            <a:spAutoFit/>
          </a:bodyPr>
          <a:lstStyle/>
          <a:p>
            <a:r>
              <a:rPr lang="en-US" sz="1100" dirty="0"/>
              <a:t>FP</a:t>
            </a:r>
            <a:endParaRPr lang="en-SE" sz="1100" dirty="0"/>
          </a:p>
        </p:txBody>
      </p:sp>
      <p:sp>
        <p:nvSpPr>
          <p:cNvPr id="74" name="TextBox 73">
            <a:extLst>
              <a:ext uri="{FF2B5EF4-FFF2-40B4-BE49-F238E27FC236}">
                <a16:creationId xmlns:a16="http://schemas.microsoft.com/office/drawing/2014/main" id="{C3ED1CBA-4B26-08A7-58C1-5CD3CF1A9824}"/>
              </a:ext>
            </a:extLst>
          </p:cNvPr>
          <p:cNvSpPr txBox="1"/>
          <p:nvPr/>
        </p:nvSpPr>
        <p:spPr>
          <a:xfrm>
            <a:off x="5605218" y="3591154"/>
            <a:ext cx="381836" cy="261610"/>
          </a:xfrm>
          <a:prstGeom prst="rect">
            <a:avLst/>
          </a:prstGeom>
          <a:noFill/>
        </p:spPr>
        <p:txBody>
          <a:bodyPr wrap="square" rtlCol="0">
            <a:spAutoFit/>
          </a:bodyPr>
          <a:lstStyle/>
          <a:p>
            <a:r>
              <a:rPr lang="en-US" sz="1100" dirty="0"/>
              <a:t>TP</a:t>
            </a:r>
            <a:endParaRPr lang="en-SE" sz="1100" dirty="0"/>
          </a:p>
        </p:txBody>
      </p:sp>
    </p:spTree>
    <p:extLst>
      <p:ext uri="{BB962C8B-B14F-4D97-AF65-F5344CB8AC3E}">
        <p14:creationId xmlns:p14="http://schemas.microsoft.com/office/powerpoint/2010/main" val="3235543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459F-6374-4CB3-B984-4B3560C6D578}"/>
              </a:ext>
            </a:extLst>
          </p:cNvPr>
          <p:cNvSpPr>
            <a:spLocks noGrp="1"/>
          </p:cNvSpPr>
          <p:nvPr>
            <p:ph type="title"/>
          </p:nvPr>
        </p:nvSpPr>
        <p:spPr/>
        <p:txBody>
          <a:bodyPr/>
          <a:lstStyle/>
          <a:p>
            <a:r>
              <a:rPr lang="en-US" dirty="0"/>
              <a:t>Computer Vision Tasks</a:t>
            </a:r>
            <a:endParaRPr lang="en-SE" dirty="0"/>
          </a:p>
        </p:txBody>
      </p:sp>
      <p:sp>
        <p:nvSpPr>
          <p:cNvPr id="3" name="Content Placeholder 2">
            <a:extLst>
              <a:ext uri="{FF2B5EF4-FFF2-40B4-BE49-F238E27FC236}">
                <a16:creationId xmlns:a16="http://schemas.microsoft.com/office/drawing/2014/main" id="{CC63F2BC-96A8-4E68-8073-B2C7DE0AFAA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293D8E0-3D10-4837-81DE-3CBFB6522C9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6" name="Picture 5">
            <a:extLst>
              <a:ext uri="{FF2B5EF4-FFF2-40B4-BE49-F238E27FC236}">
                <a16:creationId xmlns:a16="http://schemas.microsoft.com/office/drawing/2014/main" id="{5AB64B66-19D3-4D07-B4ED-16A7AC46470E}"/>
              </a:ext>
            </a:extLst>
          </p:cNvPr>
          <p:cNvPicPr>
            <a:picLocks noChangeAspect="1"/>
          </p:cNvPicPr>
          <p:nvPr/>
        </p:nvPicPr>
        <p:blipFill>
          <a:blip r:embed="rId2"/>
          <a:stretch>
            <a:fillRect/>
          </a:stretch>
        </p:blipFill>
        <p:spPr>
          <a:xfrm>
            <a:off x="0" y="1577318"/>
            <a:ext cx="9144000" cy="3703363"/>
          </a:xfrm>
          <a:prstGeom prst="rect">
            <a:avLst/>
          </a:prstGeom>
        </p:spPr>
      </p:pic>
    </p:spTree>
    <p:extLst>
      <p:ext uri="{BB962C8B-B14F-4D97-AF65-F5344CB8AC3E}">
        <p14:creationId xmlns:p14="http://schemas.microsoft.com/office/powerpoint/2010/main" val="45639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96BE-1283-274E-A227-09CBF9DB3237}"/>
              </a:ext>
            </a:extLst>
          </p:cNvPr>
          <p:cNvSpPr>
            <a:spLocks noGrp="1"/>
          </p:cNvSpPr>
          <p:nvPr>
            <p:ph type="title"/>
          </p:nvPr>
        </p:nvSpPr>
        <p:spPr>
          <a:xfrm>
            <a:off x="-297117" y="133015"/>
            <a:ext cx="5781866" cy="868362"/>
          </a:xfrm>
        </p:spPr>
        <p:txBody>
          <a:bodyPr/>
          <a:lstStyle/>
          <a:p>
            <a:r>
              <a:rPr lang="en-US" sz="2800" dirty="0" err="1"/>
              <a:t>IoU</a:t>
            </a:r>
            <a:r>
              <a:rPr lang="en-US" sz="2800" dirty="0"/>
              <a:t> Threshold and Conf. Score Threshold</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CC80C-284F-95AD-276D-ED0B6939A9C6}"/>
                  </a:ext>
                </a:extLst>
              </p:cNvPr>
              <p:cNvSpPr>
                <a:spLocks noGrp="1"/>
              </p:cNvSpPr>
              <p:nvPr>
                <p:ph idx="1"/>
              </p:nvPr>
            </p:nvSpPr>
            <p:spPr>
              <a:xfrm>
                <a:off x="-73546" y="1042402"/>
                <a:ext cx="5402356" cy="5914990"/>
              </a:xfrm>
            </p:spPr>
            <p:txBody>
              <a:bodyPr>
                <a:normAutofit fontScale="77500" lnSpcReduction="20000"/>
              </a:bodyPr>
              <a:lstStyle/>
              <a:p>
                <a:r>
                  <a:rPr lang="en-US" sz="2000" dirty="0"/>
                  <a:t>Suppose an image contains 5 dogs in it, i.e., 5 GT boxes with label Dog (instead of 3 in previous slide).</a:t>
                </a:r>
              </a:p>
              <a:p>
                <a:r>
                  <a:rPr lang="en-US" sz="2000" dirty="0"/>
                  <a:t>With </a:t>
                </a:r>
                <a:r>
                  <a:rPr lang="en-US" sz="2000" dirty="0" err="1"/>
                  <a:t>IoU</a:t>
                </a:r>
                <a:r>
                  <a:rPr lang="en-US" sz="2000" dirty="0"/>
                  <a:t> threshold .5, 3 GT boxes are detected</a:t>
                </a:r>
              </a:p>
              <a:p>
                <a:pPr lvl="1"/>
                <a:r>
                  <a:rPr lang="en-US" sz="1600" dirty="0"/>
                  <a:t>With conf. score threshold of .5, 2 out of 5 GT boxes are detected with Precision=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i="1">
                            <a:latin typeface="Cambria Math" panose="02040503050406030204" pitchFamily="18" charset="0"/>
                          </a:rPr>
                          <m:t>𝐹𝑃</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2</m:t>
                        </m:r>
                      </m:den>
                    </m:f>
                    <m:r>
                      <a:rPr lang="en-US" sz="1600" i="1">
                        <a:latin typeface="Cambria Math" panose="02040503050406030204" pitchFamily="18" charset="0"/>
                      </a:rPr>
                      <m:t>=</m:t>
                    </m:r>
                    <m:r>
                      <a:rPr lang="en-US" sz="1600" b="0" i="1" smtClean="0">
                        <a:latin typeface="Cambria Math" panose="02040503050406030204" pitchFamily="18" charset="0"/>
                      </a:rPr>
                      <m:t>.5</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b="0" i="1" smtClean="0">
                            <a:latin typeface="Cambria Math" panose="02040503050406030204" pitchFamily="18" charset="0"/>
                          </a:rPr>
                          <m:t>𝐹𝑁</m:t>
                        </m:r>
                      </m:den>
                    </m:f>
                    <m:r>
                      <a:rPr lang="en-US" sz="1600" i="1">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3</m:t>
                        </m:r>
                      </m:den>
                    </m:f>
                    <m:r>
                      <a:rPr lang="en-US" sz="1600" b="0" i="1" smtClean="0">
                        <a:latin typeface="Cambria Math" panose="02040503050406030204" pitchFamily="18" charset="0"/>
                      </a:rPr>
                      <m:t>=.4</m:t>
                    </m:r>
                  </m:oMath>
                </a14:m>
                <a:endParaRPr lang="en-US" sz="1600" dirty="0"/>
              </a:p>
              <a:p>
                <a:pPr lvl="1"/>
                <a:r>
                  <a:rPr lang="en-US" sz="1600" dirty="0"/>
                  <a:t>With score threshold of .1, 3 out of 5 GT boxes are detected with Precision=</a:t>
                </a:r>
                <a14:m>
                  <m:oMath xmlns:m="http://schemas.openxmlformats.org/officeDocument/2006/math">
                    <m:f>
                      <m:fPr>
                        <m:ctrlPr>
                          <a:rPr lang="en-US" sz="1600" i="1">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m:t>
                        </m:r>
                        <m:r>
                          <a:rPr lang="en-US" sz="1600" i="1">
                            <a:latin typeface="Cambria Math" panose="02040503050406030204" pitchFamily="18" charset="0"/>
                          </a:rPr>
                          <m:t>+</m:t>
                        </m:r>
                        <m:r>
                          <a:rPr lang="en-US" sz="1600" b="0" i="1" smtClean="0">
                            <a:latin typeface="Cambria Math" panose="02040503050406030204" pitchFamily="18" charset="0"/>
                          </a:rPr>
                          <m:t>2</m:t>
                        </m:r>
                      </m:den>
                    </m:f>
                    <m:r>
                      <a:rPr lang="en-US" sz="1600" i="1">
                        <a:latin typeface="Cambria Math" panose="02040503050406030204" pitchFamily="18" charset="0"/>
                      </a:rPr>
                      <m:t>=</m:t>
                    </m:r>
                    <m:r>
                      <a:rPr lang="en-US" sz="1600" b="0" i="1" smtClean="0">
                        <a:latin typeface="Cambria Math" panose="02040503050406030204" pitchFamily="18" charset="0"/>
                      </a:rPr>
                      <m:t>.6</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m:t>
                        </m:r>
                        <m:r>
                          <a:rPr lang="en-US" sz="1600" i="1">
                            <a:latin typeface="Cambria Math" panose="02040503050406030204" pitchFamily="18" charset="0"/>
                          </a:rPr>
                          <m:t>+2</m:t>
                        </m:r>
                      </m:den>
                    </m:f>
                    <m:r>
                      <a:rPr lang="en-US" sz="1600" b="0" i="1" smtClean="0">
                        <a:latin typeface="Cambria Math" panose="02040503050406030204" pitchFamily="18" charset="0"/>
                      </a:rPr>
                      <m:t>=.6</m:t>
                    </m:r>
                  </m:oMath>
                </a14:m>
                <a:r>
                  <a:rPr lang="en-US" sz="1600" dirty="0"/>
                  <a:t> (reduced score threshold </a:t>
                </a:r>
                <a14:m>
                  <m:oMath xmlns:m="http://schemas.openxmlformats.org/officeDocument/2006/math">
                    <m:r>
                      <a:rPr lang="en-US" sz="1600" b="0" i="1" smtClean="0">
                        <a:latin typeface="Cambria Math" panose="02040503050406030204" pitchFamily="18" charset="0"/>
                      </a:rPr>
                      <m:t>⇒</m:t>
                    </m:r>
                  </m:oMath>
                </a14:m>
                <a:r>
                  <a:rPr lang="en-US" sz="1600" dirty="0">
                    <a:sym typeface="Wingdings" panose="05000000000000000000" pitchFamily="2" charset="2"/>
                  </a:rPr>
                  <a:t> increased recall</a:t>
                </a:r>
                <a:r>
                  <a:rPr lang="en-US" sz="1600" dirty="0"/>
                  <a:t>)</a:t>
                </a:r>
              </a:p>
              <a:p>
                <a:r>
                  <a:rPr lang="en-US" sz="2000" dirty="0"/>
                  <a:t>With </a:t>
                </a:r>
                <a:r>
                  <a:rPr lang="en-US" sz="2000" dirty="0" err="1"/>
                  <a:t>IoU</a:t>
                </a:r>
                <a:r>
                  <a:rPr lang="en-US" sz="2000" dirty="0"/>
                  <a:t> threshold </a:t>
                </a:r>
                <a:r>
                  <a:rPr lang="en-US" sz="2000" dirty="0">
                    <a:solidFill>
                      <a:srgbClr val="0000FF"/>
                    </a:solidFill>
                  </a:rPr>
                  <a:t>.9</a:t>
                </a:r>
                <a:r>
                  <a:rPr lang="en-US" sz="2000" dirty="0"/>
                  <a:t>, only 1 GT box is detected</a:t>
                </a:r>
              </a:p>
              <a:p>
                <a:pPr lvl="1"/>
                <a:r>
                  <a:rPr lang="en-US" sz="1600" dirty="0"/>
                  <a:t>With conf. score threshold of either .5 or .1, only 1 out of 5 GT boxes are detected with Precision=</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=.2</m:t>
                    </m:r>
                  </m:oMath>
                </a14:m>
                <a:r>
                  <a:rPr lang="en-US" sz="1600" dirty="0"/>
                  <a:t>; Recall</a:t>
                </a:r>
                <a14:m>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=.2</m:t>
                    </m:r>
                  </m:oMath>
                </a14:m>
                <a:endParaRPr lang="en-US" sz="1600" dirty="0"/>
              </a:p>
              <a:p>
                <a:r>
                  <a:rPr lang="en-US" sz="2000" dirty="0"/>
                  <a:t>Conf. score threshold determines decision boundary between positive (Dog) and negative (non-Dog) items among all </a:t>
                </a:r>
                <a:r>
                  <a:rPr lang="en-US" sz="2000" dirty="0">
                    <a:sym typeface="Wingdings" panose="05000000000000000000" pitchFamily="2" charset="2"/>
                  </a:rPr>
                  <a:t>predicted boxes (</a:t>
                </a:r>
                <a:r>
                  <a:rPr lang="en-US" sz="2000" dirty="0">
                    <a:solidFill>
                      <a:srgbClr val="00B050"/>
                    </a:solidFill>
                    <a:sym typeface="Wingdings" panose="05000000000000000000" pitchFamily="2" charset="2"/>
                  </a:rPr>
                  <a:t>green </a:t>
                </a:r>
                <a:r>
                  <a:rPr lang="en-US" sz="2000" dirty="0">
                    <a:sym typeface="Wingdings" panose="05000000000000000000" pitchFamily="2" charset="2"/>
                  </a:rPr>
                  <a:t>and </a:t>
                </a:r>
                <a:r>
                  <a:rPr lang="en-US" sz="2000" dirty="0">
                    <a:solidFill>
                      <a:srgbClr val="C00000"/>
                    </a:solidFill>
                    <a:sym typeface="Wingdings" panose="05000000000000000000" pitchFamily="2" charset="2"/>
                  </a:rPr>
                  <a:t>red</a:t>
                </a:r>
                <a:r>
                  <a:rPr lang="en-US" sz="2000" dirty="0">
                    <a:sym typeface="Wingdings" panose="05000000000000000000" pitchFamily="2" charset="2"/>
                  </a:rPr>
                  <a:t>)</a:t>
                </a:r>
                <a:endParaRPr lang="en-US" sz="2000" dirty="0"/>
              </a:p>
              <a:p>
                <a:pPr lvl="1"/>
                <a:r>
                  <a:rPr lang="en-US" sz="1600" dirty="0"/>
                  <a:t>Conf. score threshold </a:t>
                </a:r>
                <a14:m>
                  <m:oMath xmlns:m="http://schemas.openxmlformats.org/officeDocument/2006/math">
                    <m:r>
                      <a:rPr lang="en-US" sz="1600" i="1">
                        <a:latin typeface="Cambria Math" panose="02040503050406030204" pitchFamily="18" charset="0"/>
                        <a:sym typeface="Wingdings" panose="05000000000000000000" pitchFamily="2" charset="2"/>
                      </a:rPr>
                      <m:t>↓</m:t>
                    </m:r>
                    <m:r>
                      <a:rPr lang="en-US" sz="1600" b="0" i="1" smtClean="0">
                        <a:solidFill>
                          <a:schemeClr val="tx1"/>
                        </a:solidFill>
                        <a:latin typeface="Cambria Math" panose="02040503050406030204" pitchFamily="18" charset="0"/>
                        <a:sym typeface="Wingdings" panose="05000000000000000000" pitchFamily="2" charset="2"/>
                      </a:rPr>
                      <m:t> </m:t>
                    </m:r>
                    <m:r>
                      <a:rPr lang="en-US" sz="1600" b="0" i="1" smtClean="0">
                        <a:solidFill>
                          <a:schemeClr val="tx1"/>
                        </a:solidFill>
                        <a:latin typeface="Cambria Math" panose="02040503050406030204" pitchFamily="18" charset="0"/>
                      </a:rPr>
                      <m:t>⇒</m:t>
                    </m:r>
                  </m:oMath>
                </a14:m>
                <a:r>
                  <a:rPr lang="en-US" sz="1600" dirty="0">
                    <a:solidFill>
                      <a:schemeClr val="tx1"/>
                    </a:solidFill>
                    <a:sym typeface="Wingdings" panose="05000000000000000000" pitchFamily="2" charset="2"/>
                  </a:rPr>
                  <a:t> </a:t>
                </a:r>
                <a:r>
                  <a:rPr lang="en-US" sz="1600" dirty="0">
                    <a:solidFill>
                      <a:schemeClr val="tx1"/>
                    </a:solidFill>
                  </a:rPr>
                  <a:t>TP </a:t>
                </a:r>
                <a14:m>
                  <m:oMath xmlns:m="http://schemas.openxmlformats.org/officeDocument/2006/math">
                    <m:r>
                      <a:rPr lang="en-US" sz="1600" i="1">
                        <a:solidFill>
                          <a:schemeClr val="tx1"/>
                        </a:solidFill>
                        <a:latin typeface="Cambria Math" panose="02040503050406030204" pitchFamily="18" charset="0"/>
                      </a:rPr>
                      <m:t>↑</m:t>
                    </m:r>
                  </m:oMath>
                </a14:m>
                <a:r>
                  <a:rPr lang="en-US" sz="1600" dirty="0">
                    <a:solidFill>
                      <a:schemeClr val="tx1"/>
                    </a:solidFill>
                  </a:rPr>
                  <a:t>, FN </a:t>
                </a:r>
                <a14:m>
                  <m:oMath xmlns:m="http://schemas.openxmlformats.org/officeDocument/2006/math">
                    <m:r>
                      <a:rPr lang="en-US" sz="1600" i="1">
                        <a:solidFill>
                          <a:schemeClr val="tx1"/>
                        </a:solidFill>
                        <a:latin typeface="Cambria Math" panose="02040503050406030204" pitchFamily="18" charset="0"/>
                        <a:sym typeface="Wingdings" panose="05000000000000000000" pitchFamily="2" charset="2"/>
                      </a:rPr>
                      <m:t>↓</m:t>
                    </m:r>
                  </m:oMath>
                </a14:m>
                <a:r>
                  <a:rPr lang="en-US" sz="1600" dirty="0">
                    <a:solidFill>
                      <a:schemeClr val="tx1"/>
                    </a:solidFill>
                  </a:rPr>
                  <a:t>, FP </a:t>
                </a:r>
                <a14:m>
                  <m:oMath xmlns:m="http://schemas.openxmlformats.org/officeDocument/2006/math">
                    <m:r>
                      <a:rPr lang="en-US" sz="1600" i="1">
                        <a:solidFill>
                          <a:schemeClr val="tx1"/>
                        </a:solidFill>
                        <a:latin typeface="Cambria Math" panose="02040503050406030204" pitchFamily="18" charset="0"/>
                      </a:rPr>
                      <m:t>↑</m:t>
                    </m:r>
                  </m:oMath>
                </a14:m>
                <a:r>
                  <a:rPr lang="en-US" sz="1600" dirty="0"/>
                  <a:t> (same as classification)</a:t>
                </a:r>
              </a:p>
              <a:p>
                <a:pPr lvl="1"/>
                <a:r>
                  <a:rPr lang="en-US" sz="1600" dirty="0"/>
                  <a:t>Minimum number of FNs is equal to number of unmatched GT boxes, i.e., some FNs may remain even with lowest conf. score threshold (unlike classification, where FNs can always be reduced to 0 by reducing conf. score threshold)</a:t>
                </a:r>
              </a:p>
              <a:p>
                <a:r>
                  <a:rPr lang="en-US" sz="2000" dirty="0" err="1"/>
                  <a:t>IoU</a:t>
                </a:r>
                <a:r>
                  <a:rPr lang="en-US" sz="2000" dirty="0"/>
                  <a:t> threshold determines number of </a:t>
                </a:r>
                <a:r>
                  <a:rPr lang="en-US" sz="2000" dirty="0">
                    <a:sym typeface="Wingdings" panose="05000000000000000000" pitchFamily="2" charset="2"/>
                  </a:rPr>
                  <a:t>matched predicted boxes </a:t>
                </a:r>
              </a:p>
              <a:p>
                <a:pPr lvl="1"/>
                <a:r>
                  <a:rPr lang="en-US" sz="1600" dirty="0" err="1"/>
                  <a:t>IoU</a:t>
                </a:r>
                <a:r>
                  <a:rPr lang="en-US" sz="1600" dirty="0"/>
                  <a:t> threshold </a:t>
                </a:r>
                <a14:m>
                  <m:oMath xmlns:m="http://schemas.openxmlformats.org/officeDocument/2006/math">
                    <m:r>
                      <a:rPr lang="en-US" sz="1600" i="1">
                        <a:latin typeface="Cambria Math" panose="02040503050406030204" pitchFamily="18" charset="0"/>
                        <a:sym typeface="Wingdings" panose="05000000000000000000" pitchFamily="2" charset="2"/>
                      </a:rPr>
                      <m:t>↓</m:t>
                    </m:r>
                    <m:r>
                      <a:rPr lang="en-US" sz="1600" b="0" i="1" smtClean="0">
                        <a:latin typeface="Cambria Math" panose="02040503050406030204" pitchFamily="18" charset="0"/>
                        <a:sym typeface="Wingdings" panose="05000000000000000000" pitchFamily="2" charset="2"/>
                      </a:rPr>
                      <m:t> </m:t>
                    </m:r>
                    <m:r>
                      <a:rPr lang="en-US" sz="1600" b="0" i="1" smtClean="0">
                        <a:latin typeface="Cambria Math" panose="02040503050406030204" pitchFamily="18" charset="0"/>
                      </a:rPr>
                      <m:t>⇒</m:t>
                    </m:r>
                  </m:oMath>
                </a14:m>
                <a:r>
                  <a:rPr lang="en-US" sz="1600" dirty="0">
                    <a:sym typeface="Wingdings" panose="05000000000000000000" pitchFamily="2" charset="2"/>
                  </a:rPr>
                  <a:t> matched predicted boxes </a:t>
                </a:r>
                <a14:m>
                  <m:oMath xmlns:m="http://schemas.openxmlformats.org/officeDocument/2006/math">
                    <m:r>
                      <a:rPr lang="en-US" sz="1600" i="1">
                        <a:latin typeface="Cambria Math" panose="02040503050406030204" pitchFamily="18" charset="0"/>
                      </a:rPr>
                      <m:t>↑</m:t>
                    </m:r>
                  </m:oMath>
                </a14:m>
                <a:r>
                  <a:rPr lang="en-US" sz="1600" b="0" i="1" dirty="0">
                    <a:latin typeface="Cambria Math" panose="02040503050406030204" pitchFamily="18" charset="0"/>
                  </a:rPr>
                  <a:t> </a:t>
                </a:r>
                <a:r>
                  <a:rPr lang="en-US" sz="1600" dirty="0">
                    <a:sym typeface="Wingdings" panose="05000000000000000000" pitchFamily="2" charset="2"/>
                  </a:rPr>
                  <a:t>(more </a:t>
                </a:r>
                <a:r>
                  <a:rPr lang="en-US" sz="1600" dirty="0">
                    <a:solidFill>
                      <a:srgbClr val="00B050"/>
                    </a:solidFill>
                    <a:sym typeface="Wingdings" panose="05000000000000000000" pitchFamily="2" charset="2"/>
                  </a:rPr>
                  <a:t>green</a:t>
                </a:r>
                <a:r>
                  <a:rPr lang="en-US" sz="1600" dirty="0">
                    <a:sym typeface="Wingdings" panose="05000000000000000000" pitchFamily="2" charset="2"/>
                  </a:rPr>
                  <a:t>,</a:t>
                </a:r>
                <a:r>
                  <a:rPr lang="en-US" sz="1600" dirty="0">
                    <a:solidFill>
                      <a:srgbClr val="00B050"/>
                    </a:solidFill>
                    <a:sym typeface="Wingdings" panose="05000000000000000000" pitchFamily="2" charset="2"/>
                  </a:rPr>
                  <a:t> </a:t>
                </a:r>
                <a:r>
                  <a:rPr lang="en-US" sz="1600" dirty="0">
                    <a:sym typeface="Wingdings" panose="05000000000000000000" pitchFamily="2" charset="2"/>
                  </a:rPr>
                  <a:t>fewer</a:t>
                </a:r>
                <a:r>
                  <a:rPr lang="en-US" sz="1600" dirty="0">
                    <a:solidFill>
                      <a:srgbClr val="00B050"/>
                    </a:solidFill>
                    <a:sym typeface="Wingdings" panose="05000000000000000000" pitchFamily="2" charset="2"/>
                  </a:rPr>
                  <a:t> </a:t>
                </a:r>
                <a:r>
                  <a:rPr lang="en-US" sz="1600" dirty="0">
                    <a:solidFill>
                      <a:srgbClr val="C00000"/>
                    </a:solidFill>
                    <a:sym typeface="Wingdings" panose="05000000000000000000" pitchFamily="2" charset="2"/>
                  </a:rPr>
                  <a:t>red</a:t>
                </a:r>
                <a:r>
                  <a:rPr lang="en-US" sz="1600" dirty="0">
                    <a:sym typeface="Wingdings" panose="05000000000000000000" pitchFamily="2" charset="2"/>
                  </a:rPr>
                  <a:t>)</a:t>
                </a:r>
                <a:endParaRPr lang="en-US" sz="1600" dirty="0"/>
              </a:p>
            </p:txBody>
          </p:sp>
        </mc:Choice>
        <mc:Fallback xmlns="">
          <p:sp>
            <p:nvSpPr>
              <p:cNvPr id="3" name="Content Placeholder 2">
                <a:extLst>
                  <a:ext uri="{FF2B5EF4-FFF2-40B4-BE49-F238E27FC236}">
                    <a16:creationId xmlns:a16="http://schemas.microsoft.com/office/drawing/2014/main" id="{200CC80C-284F-95AD-276D-ED0B6939A9C6}"/>
                  </a:ext>
                </a:extLst>
              </p:cNvPr>
              <p:cNvSpPr>
                <a:spLocks noGrp="1" noRot="1" noChangeAspect="1" noMove="1" noResize="1" noEditPoints="1" noAdjustHandles="1" noChangeArrowheads="1" noChangeShapeType="1" noTextEdit="1"/>
              </p:cNvSpPr>
              <p:nvPr>
                <p:ph idx="1"/>
              </p:nvPr>
            </p:nvSpPr>
            <p:spPr>
              <a:xfrm>
                <a:off x="-73546" y="1042402"/>
                <a:ext cx="5402356" cy="5914990"/>
              </a:xfrm>
              <a:blipFill>
                <a:blip r:embed="rId3"/>
                <a:stretch>
                  <a:fillRect l="-451" t="-1134" r="-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4E1C2C-A48E-7689-E0D0-6CACA1064631}"/>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grpSp>
        <p:nvGrpSpPr>
          <p:cNvPr id="189" name="Group 188">
            <a:extLst>
              <a:ext uri="{FF2B5EF4-FFF2-40B4-BE49-F238E27FC236}">
                <a16:creationId xmlns:a16="http://schemas.microsoft.com/office/drawing/2014/main" id="{7F1E8A18-0434-526A-C6C9-24532A2476BF}"/>
              </a:ext>
            </a:extLst>
          </p:cNvPr>
          <p:cNvGrpSpPr/>
          <p:nvPr/>
        </p:nvGrpSpPr>
        <p:grpSpPr>
          <a:xfrm>
            <a:off x="5517090" y="1756539"/>
            <a:ext cx="3115255" cy="1633006"/>
            <a:chOff x="5517090" y="1941549"/>
            <a:chExt cx="3115255" cy="1633006"/>
          </a:xfrm>
        </p:grpSpPr>
        <p:pic>
          <p:nvPicPr>
            <p:cNvPr id="45" name="Picture 44">
              <a:extLst>
                <a:ext uri="{FF2B5EF4-FFF2-40B4-BE49-F238E27FC236}">
                  <a16:creationId xmlns:a16="http://schemas.microsoft.com/office/drawing/2014/main" id="{0E4E6519-7C08-CEDA-EFD6-6658F0BA9ED5}"/>
                </a:ext>
              </a:extLst>
            </p:cNvPr>
            <p:cNvPicPr>
              <a:picLocks noChangeAspect="1"/>
            </p:cNvPicPr>
            <p:nvPr/>
          </p:nvPicPr>
          <p:blipFill>
            <a:blip r:embed="rId4"/>
            <a:stretch>
              <a:fillRect/>
            </a:stretch>
          </p:blipFill>
          <p:spPr>
            <a:xfrm>
              <a:off x="5517090" y="1941549"/>
              <a:ext cx="3084567" cy="1633006"/>
            </a:xfrm>
            <a:prstGeom prst="rect">
              <a:avLst/>
            </a:prstGeom>
          </p:spPr>
        </p:pic>
        <p:cxnSp>
          <p:nvCxnSpPr>
            <p:cNvPr id="46" name="Straight Connector 45">
              <a:extLst>
                <a:ext uri="{FF2B5EF4-FFF2-40B4-BE49-F238E27FC236}">
                  <a16:creationId xmlns:a16="http://schemas.microsoft.com/office/drawing/2014/main" id="{61560277-5BA9-3699-4E77-B1DC860C3746}"/>
                </a:ext>
              </a:extLst>
            </p:cNvPr>
            <p:cNvCxnSpPr>
              <a:cxnSpLocks/>
            </p:cNvCxnSpPr>
            <p:nvPr/>
          </p:nvCxnSpPr>
          <p:spPr bwMode="auto">
            <a:xfrm>
              <a:off x="8626828" y="2229581"/>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47" name="TextBox 46">
              <a:extLst>
                <a:ext uri="{FF2B5EF4-FFF2-40B4-BE49-F238E27FC236}">
                  <a16:creationId xmlns:a16="http://schemas.microsoft.com/office/drawing/2014/main" id="{B3C0C342-2D48-38D4-7534-47A039ED2D0D}"/>
                </a:ext>
              </a:extLst>
            </p:cNvPr>
            <p:cNvSpPr txBox="1"/>
            <p:nvPr/>
          </p:nvSpPr>
          <p:spPr>
            <a:xfrm>
              <a:off x="6274940" y="2101574"/>
              <a:ext cx="365806" cy="261610"/>
            </a:xfrm>
            <a:prstGeom prst="rect">
              <a:avLst/>
            </a:prstGeom>
            <a:noFill/>
          </p:spPr>
          <p:txBody>
            <a:bodyPr wrap="none" rtlCol="0">
              <a:spAutoFit/>
            </a:bodyPr>
            <a:lstStyle/>
            <a:p>
              <a:r>
                <a:rPr lang="en-US" sz="1100" dirty="0"/>
                <a:t>TP</a:t>
              </a:r>
              <a:endParaRPr lang="en-SE" sz="1100" baseline="-25000" dirty="0"/>
            </a:p>
          </p:txBody>
        </p:sp>
        <p:sp>
          <p:nvSpPr>
            <p:cNvPr id="49" name="TextBox 48">
              <a:extLst>
                <a:ext uri="{FF2B5EF4-FFF2-40B4-BE49-F238E27FC236}">
                  <a16:creationId xmlns:a16="http://schemas.microsoft.com/office/drawing/2014/main" id="{3435685D-400C-8AA4-2790-20FE4F35FA54}"/>
                </a:ext>
              </a:extLst>
            </p:cNvPr>
            <p:cNvSpPr txBox="1"/>
            <p:nvPr/>
          </p:nvSpPr>
          <p:spPr>
            <a:xfrm>
              <a:off x="8169613" y="2101574"/>
              <a:ext cx="365806" cy="261610"/>
            </a:xfrm>
            <a:prstGeom prst="rect">
              <a:avLst/>
            </a:prstGeom>
            <a:noFill/>
          </p:spPr>
          <p:txBody>
            <a:bodyPr wrap="none" rtlCol="0">
              <a:spAutoFit/>
            </a:bodyPr>
            <a:lstStyle/>
            <a:p>
              <a:r>
                <a:rPr lang="en-US" sz="1100" dirty="0"/>
                <a:t>TP</a:t>
              </a:r>
              <a:endParaRPr lang="en-SE" sz="1100" baseline="-25000" dirty="0"/>
            </a:p>
          </p:txBody>
        </p:sp>
        <p:sp>
          <p:nvSpPr>
            <p:cNvPr id="50" name="TextBox 49">
              <a:extLst>
                <a:ext uri="{FF2B5EF4-FFF2-40B4-BE49-F238E27FC236}">
                  <a16:creationId xmlns:a16="http://schemas.microsoft.com/office/drawing/2014/main" id="{D0DF865E-7CED-7956-1BCA-0D1E6CE6EAD5}"/>
                </a:ext>
              </a:extLst>
            </p:cNvPr>
            <p:cNvSpPr txBox="1"/>
            <p:nvPr/>
          </p:nvSpPr>
          <p:spPr>
            <a:xfrm>
              <a:off x="5644753" y="2101574"/>
              <a:ext cx="381836" cy="261610"/>
            </a:xfrm>
            <a:prstGeom prst="rect">
              <a:avLst/>
            </a:prstGeom>
            <a:noFill/>
          </p:spPr>
          <p:txBody>
            <a:bodyPr wrap="square" rtlCol="0">
              <a:spAutoFit/>
            </a:bodyPr>
            <a:lstStyle/>
            <a:p>
              <a:r>
                <a:rPr lang="en-US" sz="1100" dirty="0"/>
                <a:t>TP</a:t>
              </a:r>
              <a:endParaRPr lang="en-SE" sz="1100" dirty="0"/>
            </a:p>
          </p:txBody>
        </p:sp>
        <p:sp>
          <p:nvSpPr>
            <p:cNvPr id="51" name="Rectangle 50">
              <a:extLst>
                <a:ext uri="{FF2B5EF4-FFF2-40B4-BE49-F238E27FC236}">
                  <a16:creationId xmlns:a16="http://schemas.microsoft.com/office/drawing/2014/main" id="{3060AADB-161F-66F9-56EB-07BF33F0EBA5}"/>
                </a:ext>
              </a:extLst>
            </p:cNvPr>
            <p:cNvSpPr/>
            <p:nvPr/>
          </p:nvSpPr>
          <p:spPr bwMode="auto">
            <a:xfrm>
              <a:off x="7483571" y="296258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Rectangle 51">
              <a:extLst>
                <a:ext uri="{FF2B5EF4-FFF2-40B4-BE49-F238E27FC236}">
                  <a16:creationId xmlns:a16="http://schemas.microsoft.com/office/drawing/2014/main" id="{79932872-04BB-3BDD-7BB2-9A12DC3603B4}"/>
                </a:ext>
              </a:extLst>
            </p:cNvPr>
            <p:cNvSpPr/>
            <p:nvPr/>
          </p:nvSpPr>
          <p:spPr bwMode="auto">
            <a:xfrm>
              <a:off x="8117703" y="296258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61801797-2675-86F8-2FC1-EDEC5234E770}"/>
                </a:ext>
              </a:extLst>
            </p:cNvPr>
            <p:cNvSpPr txBox="1"/>
            <p:nvPr/>
          </p:nvSpPr>
          <p:spPr>
            <a:xfrm>
              <a:off x="7543464" y="3021669"/>
              <a:ext cx="373820" cy="261610"/>
            </a:xfrm>
            <a:prstGeom prst="rect">
              <a:avLst/>
            </a:prstGeom>
            <a:noFill/>
          </p:spPr>
          <p:txBody>
            <a:bodyPr wrap="none" rtlCol="0">
              <a:spAutoFit/>
            </a:bodyPr>
            <a:lstStyle/>
            <a:p>
              <a:r>
                <a:rPr lang="en-US" sz="1100" dirty="0"/>
                <a:t>FN</a:t>
              </a:r>
              <a:endParaRPr lang="en-SE" sz="1100" baseline="-25000" dirty="0"/>
            </a:p>
          </p:txBody>
        </p:sp>
        <p:sp>
          <p:nvSpPr>
            <p:cNvPr id="54" name="TextBox 53">
              <a:extLst>
                <a:ext uri="{FF2B5EF4-FFF2-40B4-BE49-F238E27FC236}">
                  <a16:creationId xmlns:a16="http://schemas.microsoft.com/office/drawing/2014/main" id="{058C0428-4778-5B0A-EC02-289F6950EA13}"/>
                </a:ext>
              </a:extLst>
            </p:cNvPr>
            <p:cNvSpPr txBox="1"/>
            <p:nvPr/>
          </p:nvSpPr>
          <p:spPr>
            <a:xfrm>
              <a:off x="8172504" y="3008183"/>
              <a:ext cx="373820" cy="261610"/>
            </a:xfrm>
            <a:prstGeom prst="rect">
              <a:avLst/>
            </a:prstGeom>
            <a:noFill/>
          </p:spPr>
          <p:txBody>
            <a:bodyPr wrap="none" rtlCol="0">
              <a:spAutoFit/>
            </a:bodyPr>
            <a:lstStyle/>
            <a:p>
              <a:r>
                <a:rPr lang="en-US" sz="1100" dirty="0"/>
                <a:t>FN</a:t>
              </a:r>
              <a:endParaRPr lang="en-SE" sz="1100" baseline="-25000"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2660EEE-C3A0-2441-DAFF-E76826D4204A}"/>
                    </a:ext>
                  </a:extLst>
                </p:cNvPr>
                <p:cNvSpPr txBox="1"/>
                <p:nvPr/>
              </p:nvSpPr>
              <p:spPr>
                <a:xfrm>
                  <a:off x="6153389" y="2678273"/>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0.5 </a:t>
                  </a:r>
                  <a:r>
                    <a:rPr lang="en-US" sz="1000" dirty="0" err="1"/>
                    <a:t>IoU</a:t>
                  </a:r>
                  <a:endParaRPr lang="en-SE" sz="1400" dirty="0"/>
                </a:p>
              </p:txBody>
            </p:sp>
          </mc:Choice>
          <mc:Fallback xmlns="">
            <p:sp>
              <p:nvSpPr>
                <p:cNvPr id="60" name="TextBox 59">
                  <a:extLst>
                    <a:ext uri="{FF2B5EF4-FFF2-40B4-BE49-F238E27FC236}">
                      <a16:creationId xmlns:a16="http://schemas.microsoft.com/office/drawing/2014/main" id="{A2660EEE-C3A0-2441-DAFF-E76826D4204A}"/>
                    </a:ext>
                  </a:extLst>
                </p:cNvPr>
                <p:cNvSpPr txBox="1">
                  <a:spLocks noRot="1" noChangeAspect="1" noMove="1" noResize="1" noEditPoints="1" noAdjustHandles="1" noChangeArrowheads="1" noChangeShapeType="1" noTextEdit="1"/>
                </p:cNvSpPr>
                <p:nvPr/>
              </p:nvSpPr>
              <p:spPr>
                <a:xfrm>
                  <a:off x="6153389" y="2678273"/>
                  <a:ext cx="1200781" cy="246221"/>
                </a:xfrm>
                <a:prstGeom prst="rect">
                  <a:avLst/>
                </a:prstGeom>
                <a:blipFill>
                  <a:blip r:embed="rId5"/>
                  <a:stretch>
                    <a:fillRect b="-10000"/>
                  </a:stretch>
                </a:blipFill>
              </p:spPr>
              <p:txBody>
                <a:bodyPr/>
                <a:lstStyle/>
                <a:p>
                  <a:r>
                    <a:rPr lang="en-SE">
                      <a:noFill/>
                    </a:rPr>
                    <a:t> </a:t>
                  </a:r>
                </a:p>
              </p:txBody>
            </p:sp>
          </mc:Fallback>
        </mc:AlternateContent>
        <p:cxnSp>
          <p:nvCxnSpPr>
            <p:cNvPr id="68" name="Straight Connector 67">
              <a:extLst>
                <a:ext uri="{FF2B5EF4-FFF2-40B4-BE49-F238E27FC236}">
                  <a16:creationId xmlns:a16="http://schemas.microsoft.com/office/drawing/2014/main" id="{4AE18723-BC40-D1C5-BB87-61921962856E}"/>
                </a:ext>
              </a:extLst>
            </p:cNvPr>
            <p:cNvCxnSpPr>
              <a:cxnSpLocks/>
            </p:cNvCxnSpPr>
            <p:nvPr/>
          </p:nvCxnSpPr>
          <p:spPr bwMode="auto">
            <a:xfrm>
              <a:off x="5881410" y="2645700"/>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533EB1DC-87C1-321C-A82F-ECCDE823E0C2}"/>
                </a:ext>
              </a:extLst>
            </p:cNvPr>
            <p:cNvCxnSpPr>
              <a:cxnSpLocks/>
            </p:cNvCxnSpPr>
            <p:nvPr/>
          </p:nvCxnSpPr>
          <p:spPr bwMode="auto">
            <a:xfrm flipH="1">
              <a:off x="5850722" y="2651904"/>
              <a:ext cx="476639" cy="307862"/>
            </a:xfrm>
            <a:prstGeom prst="line">
              <a:avLst/>
            </a:prstGeom>
            <a:noFill/>
            <a:ln w="25400" cap="flat" cmpd="sng" algn="ctr">
              <a:solidFill>
                <a:schemeClr val="tx1"/>
              </a:solidFill>
              <a:prstDash val="solid"/>
              <a:round/>
              <a:headEnd type="none" w="med" len="med"/>
              <a:tailEnd type="none" w="med" len="med"/>
            </a:ln>
            <a:effectLst/>
          </p:spPr>
        </p:cxnSp>
        <p:sp>
          <p:nvSpPr>
            <p:cNvPr id="72" name="TextBox 71">
              <a:extLst>
                <a:ext uri="{FF2B5EF4-FFF2-40B4-BE49-F238E27FC236}">
                  <a16:creationId xmlns:a16="http://schemas.microsoft.com/office/drawing/2014/main" id="{2695C640-1101-E3A6-8A43-02B4E15A1E61}"/>
                </a:ext>
              </a:extLst>
            </p:cNvPr>
            <p:cNvSpPr txBox="1"/>
            <p:nvPr/>
          </p:nvSpPr>
          <p:spPr>
            <a:xfrm>
              <a:off x="6297405" y="3008183"/>
              <a:ext cx="381836" cy="261610"/>
            </a:xfrm>
            <a:prstGeom prst="rect">
              <a:avLst/>
            </a:prstGeom>
            <a:noFill/>
          </p:spPr>
          <p:txBody>
            <a:bodyPr wrap="square" rtlCol="0">
              <a:spAutoFit/>
            </a:bodyPr>
            <a:lstStyle/>
            <a:p>
              <a:r>
                <a:rPr lang="en-US" sz="1100" dirty="0"/>
                <a:t>TP</a:t>
              </a:r>
              <a:endParaRPr lang="en-SE" sz="1100" dirty="0"/>
            </a:p>
          </p:txBody>
        </p:sp>
        <p:sp>
          <p:nvSpPr>
            <p:cNvPr id="73" name="TextBox 72">
              <a:extLst>
                <a:ext uri="{FF2B5EF4-FFF2-40B4-BE49-F238E27FC236}">
                  <a16:creationId xmlns:a16="http://schemas.microsoft.com/office/drawing/2014/main" id="{C39ACB90-FBE0-8906-DDBD-9F3C596AC734}"/>
                </a:ext>
              </a:extLst>
            </p:cNvPr>
            <p:cNvSpPr txBox="1"/>
            <p:nvPr/>
          </p:nvSpPr>
          <p:spPr>
            <a:xfrm>
              <a:off x="5656678" y="3008183"/>
              <a:ext cx="381836" cy="261610"/>
            </a:xfrm>
            <a:prstGeom prst="rect">
              <a:avLst/>
            </a:prstGeom>
            <a:noFill/>
          </p:spPr>
          <p:txBody>
            <a:bodyPr wrap="square" rtlCol="0">
              <a:spAutoFit/>
            </a:bodyPr>
            <a:lstStyle/>
            <a:p>
              <a:r>
                <a:rPr lang="en-US" sz="1100" dirty="0"/>
                <a:t>TP</a:t>
              </a:r>
              <a:endParaRPr lang="en-SE" sz="1100" dirty="0"/>
            </a:p>
          </p:txBody>
        </p:sp>
        <p:sp>
          <p:nvSpPr>
            <p:cNvPr id="74" name="TextBox 73">
              <a:extLst>
                <a:ext uri="{FF2B5EF4-FFF2-40B4-BE49-F238E27FC236}">
                  <a16:creationId xmlns:a16="http://schemas.microsoft.com/office/drawing/2014/main" id="{2C940323-69BC-DED8-B835-C4E4D2E71524}"/>
                </a:ext>
              </a:extLst>
            </p:cNvPr>
            <p:cNvSpPr txBox="1"/>
            <p:nvPr/>
          </p:nvSpPr>
          <p:spPr>
            <a:xfrm>
              <a:off x="6945477" y="3008183"/>
              <a:ext cx="381836" cy="261610"/>
            </a:xfrm>
            <a:prstGeom prst="rect">
              <a:avLst/>
            </a:prstGeom>
            <a:noFill/>
          </p:spPr>
          <p:txBody>
            <a:bodyPr wrap="square" rtlCol="0">
              <a:spAutoFit/>
            </a:bodyPr>
            <a:lstStyle/>
            <a:p>
              <a:r>
                <a:rPr lang="en-US" sz="1100" dirty="0"/>
                <a:t>TP</a:t>
              </a:r>
              <a:endParaRPr lang="en-SE" sz="1100" dirty="0"/>
            </a:p>
          </p:txBody>
        </p:sp>
        <p:sp>
          <p:nvSpPr>
            <p:cNvPr id="75" name="TextBox 74">
              <a:extLst>
                <a:ext uri="{FF2B5EF4-FFF2-40B4-BE49-F238E27FC236}">
                  <a16:creationId xmlns:a16="http://schemas.microsoft.com/office/drawing/2014/main" id="{E42A9FED-7DC8-43FC-6486-499B3E61C1B6}"/>
                </a:ext>
              </a:extLst>
            </p:cNvPr>
            <p:cNvSpPr txBox="1"/>
            <p:nvPr/>
          </p:nvSpPr>
          <p:spPr>
            <a:xfrm>
              <a:off x="7543464" y="2101574"/>
              <a:ext cx="365806" cy="261610"/>
            </a:xfrm>
            <a:prstGeom prst="rect">
              <a:avLst/>
            </a:prstGeom>
            <a:noFill/>
          </p:spPr>
          <p:txBody>
            <a:bodyPr wrap="none" rtlCol="0">
              <a:spAutoFit/>
            </a:bodyPr>
            <a:lstStyle/>
            <a:p>
              <a:r>
                <a:rPr lang="en-US" sz="1100" dirty="0"/>
                <a:t>FP</a:t>
              </a:r>
              <a:endParaRPr lang="en-SE" sz="1100" baseline="-25000" dirty="0"/>
            </a:p>
          </p:txBody>
        </p:sp>
        <p:sp>
          <p:nvSpPr>
            <p:cNvPr id="76" name="TextBox 75">
              <a:extLst>
                <a:ext uri="{FF2B5EF4-FFF2-40B4-BE49-F238E27FC236}">
                  <a16:creationId xmlns:a16="http://schemas.microsoft.com/office/drawing/2014/main" id="{88F6DC63-A288-6F7C-587D-A1FBDC513AF3}"/>
                </a:ext>
              </a:extLst>
            </p:cNvPr>
            <p:cNvSpPr txBox="1"/>
            <p:nvPr/>
          </p:nvSpPr>
          <p:spPr>
            <a:xfrm>
              <a:off x="6913277" y="2101574"/>
              <a:ext cx="381836" cy="261610"/>
            </a:xfrm>
            <a:prstGeom prst="rect">
              <a:avLst/>
            </a:prstGeom>
            <a:noFill/>
          </p:spPr>
          <p:txBody>
            <a:bodyPr wrap="square" rtlCol="0">
              <a:spAutoFit/>
            </a:bodyPr>
            <a:lstStyle/>
            <a:p>
              <a:r>
                <a:rPr lang="en-US" sz="1100" dirty="0"/>
                <a:t>FP</a:t>
              </a:r>
              <a:endParaRPr lang="en-SE" sz="1100" dirty="0"/>
            </a:p>
          </p:txBody>
        </p:sp>
      </p:grpSp>
      <p:pic>
        <p:nvPicPr>
          <p:cNvPr id="31" name="Picture 30">
            <a:extLst>
              <a:ext uri="{FF2B5EF4-FFF2-40B4-BE49-F238E27FC236}">
                <a16:creationId xmlns:a16="http://schemas.microsoft.com/office/drawing/2014/main" id="{B7AB6E72-977E-7084-E508-50800AE8A75E}"/>
              </a:ext>
            </a:extLst>
          </p:cNvPr>
          <p:cNvPicPr>
            <a:picLocks noChangeAspect="1"/>
          </p:cNvPicPr>
          <p:nvPr/>
        </p:nvPicPr>
        <p:blipFill>
          <a:blip r:embed="rId4"/>
          <a:stretch>
            <a:fillRect/>
          </a:stretch>
        </p:blipFill>
        <p:spPr>
          <a:xfrm>
            <a:off x="5519877" y="44624"/>
            <a:ext cx="3084567" cy="1633006"/>
          </a:xfrm>
          <a:prstGeom prst="rect">
            <a:avLst/>
          </a:prstGeom>
        </p:spPr>
      </p:pic>
      <p:cxnSp>
        <p:nvCxnSpPr>
          <p:cNvPr id="29" name="Straight Connector 28">
            <a:extLst>
              <a:ext uri="{FF2B5EF4-FFF2-40B4-BE49-F238E27FC236}">
                <a16:creationId xmlns:a16="http://schemas.microsoft.com/office/drawing/2014/main" id="{CF7A12B5-D287-3A4A-67AA-90CA06801B31}"/>
              </a:ext>
            </a:extLst>
          </p:cNvPr>
          <p:cNvCxnSpPr>
            <a:cxnSpLocks/>
          </p:cNvCxnSpPr>
          <p:nvPr/>
        </p:nvCxnSpPr>
        <p:spPr bwMode="auto">
          <a:xfrm>
            <a:off x="8028384" y="332656"/>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32" name="TextBox 31">
            <a:extLst>
              <a:ext uri="{FF2B5EF4-FFF2-40B4-BE49-F238E27FC236}">
                <a16:creationId xmlns:a16="http://schemas.microsoft.com/office/drawing/2014/main" id="{6D97FECA-E893-96DF-77E1-BF35942BD2E3}"/>
              </a:ext>
            </a:extLst>
          </p:cNvPr>
          <p:cNvSpPr txBox="1"/>
          <p:nvPr/>
        </p:nvSpPr>
        <p:spPr>
          <a:xfrm>
            <a:off x="6277727" y="204649"/>
            <a:ext cx="365806" cy="261610"/>
          </a:xfrm>
          <a:prstGeom prst="rect">
            <a:avLst/>
          </a:prstGeom>
          <a:noFill/>
        </p:spPr>
        <p:txBody>
          <a:bodyPr wrap="none" rtlCol="0">
            <a:spAutoFit/>
          </a:bodyPr>
          <a:lstStyle/>
          <a:p>
            <a:r>
              <a:rPr lang="en-US" sz="1100" dirty="0"/>
              <a:t>TP</a:t>
            </a:r>
            <a:endParaRPr lang="en-SE" sz="1100" baseline="-25000" dirty="0"/>
          </a:p>
        </p:txBody>
      </p:sp>
      <p:sp>
        <p:nvSpPr>
          <p:cNvPr id="38" name="TextBox 37">
            <a:extLst>
              <a:ext uri="{FF2B5EF4-FFF2-40B4-BE49-F238E27FC236}">
                <a16:creationId xmlns:a16="http://schemas.microsoft.com/office/drawing/2014/main" id="{AC2C8A0E-FA31-54F0-3AD1-2C566C35B4D2}"/>
              </a:ext>
            </a:extLst>
          </p:cNvPr>
          <p:cNvSpPr txBox="1"/>
          <p:nvPr/>
        </p:nvSpPr>
        <p:spPr>
          <a:xfrm>
            <a:off x="5647540" y="204649"/>
            <a:ext cx="381836" cy="261610"/>
          </a:xfrm>
          <a:prstGeom prst="rect">
            <a:avLst/>
          </a:prstGeom>
          <a:noFill/>
        </p:spPr>
        <p:txBody>
          <a:bodyPr wrap="square" rtlCol="0">
            <a:spAutoFit/>
          </a:bodyPr>
          <a:lstStyle/>
          <a:p>
            <a:r>
              <a:rPr lang="en-US" sz="1100" dirty="0"/>
              <a:t>TP</a:t>
            </a:r>
            <a:endParaRPr lang="en-SE" sz="1100" dirty="0"/>
          </a:p>
        </p:txBody>
      </p:sp>
      <p:sp>
        <p:nvSpPr>
          <p:cNvPr id="85" name="Rectangle 84">
            <a:extLst>
              <a:ext uri="{FF2B5EF4-FFF2-40B4-BE49-F238E27FC236}">
                <a16:creationId xmlns:a16="http://schemas.microsoft.com/office/drawing/2014/main" id="{A657961D-B9BB-72DF-0576-041721776EF3}"/>
              </a:ext>
            </a:extLst>
          </p:cNvPr>
          <p:cNvSpPr/>
          <p:nvPr/>
        </p:nvSpPr>
        <p:spPr bwMode="auto">
          <a:xfrm>
            <a:off x="7486358" y="1065656"/>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6" name="Rectangle 85">
            <a:extLst>
              <a:ext uri="{FF2B5EF4-FFF2-40B4-BE49-F238E27FC236}">
                <a16:creationId xmlns:a16="http://schemas.microsoft.com/office/drawing/2014/main" id="{C6026E4F-122F-B22A-B56C-8EB356E4E9EF}"/>
              </a:ext>
            </a:extLst>
          </p:cNvPr>
          <p:cNvSpPr/>
          <p:nvPr/>
        </p:nvSpPr>
        <p:spPr bwMode="auto">
          <a:xfrm>
            <a:off x="8120490" y="1065656"/>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7" name="TextBox 86">
            <a:extLst>
              <a:ext uri="{FF2B5EF4-FFF2-40B4-BE49-F238E27FC236}">
                <a16:creationId xmlns:a16="http://schemas.microsoft.com/office/drawing/2014/main" id="{A1D1A329-81C3-ACFE-E497-EDB8571428BC}"/>
              </a:ext>
            </a:extLst>
          </p:cNvPr>
          <p:cNvSpPr txBox="1"/>
          <p:nvPr/>
        </p:nvSpPr>
        <p:spPr>
          <a:xfrm>
            <a:off x="7546251" y="1124744"/>
            <a:ext cx="373820" cy="261610"/>
          </a:xfrm>
          <a:prstGeom prst="rect">
            <a:avLst/>
          </a:prstGeom>
          <a:noFill/>
        </p:spPr>
        <p:txBody>
          <a:bodyPr wrap="none" rtlCol="0">
            <a:spAutoFit/>
          </a:bodyPr>
          <a:lstStyle/>
          <a:p>
            <a:r>
              <a:rPr lang="en-US" sz="1100" dirty="0"/>
              <a:t>FN</a:t>
            </a:r>
            <a:endParaRPr lang="en-SE" sz="1100" baseline="-25000" dirty="0"/>
          </a:p>
        </p:txBody>
      </p:sp>
      <p:sp>
        <p:nvSpPr>
          <p:cNvPr id="88" name="TextBox 87">
            <a:extLst>
              <a:ext uri="{FF2B5EF4-FFF2-40B4-BE49-F238E27FC236}">
                <a16:creationId xmlns:a16="http://schemas.microsoft.com/office/drawing/2014/main" id="{D4E185E0-0519-0D46-032C-01F8B035750D}"/>
              </a:ext>
            </a:extLst>
          </p:cNvPr>
          <p:cNvSpPr txBox="1"/>
          <p:nvPr/>
        </p:nvSpPr>
        <p:spPr>
          <a:xfrm>
            <a:off x="8175291" y="1111258"/>
            <a:ext cx="373820" cy="261610"/>
          </a:xfrm>
          <a:prstGeom prst="rect">
            <a:avLst/>
          </a:prstGeom>
          <a:noFill/>
        </p:spPr>
        <p:txBody>
          <a:bodyPr wrap="none" rtlCol="0">
            <a:spAutoFit/>
          </a:bodyPr>
          <a:lstStyle/>
          <a:p>
            <a:r>
              <a:rPr lang="en-US" sz="1100" dirty="0"/>
              <a:t>FN</a:t>
            </a:r>
            <a:endParaRPr lang="en-SE" sz="1100"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E117049-B2AA-0134-7A85-346DF2705605}"/>
                  </a:ext>
                </a:extLst>
              </p:cNvPr>
              <p:cNvSpPr txBox="1"/>
              <p:nvPr/>
            </p:nvSpPr>
            <p:spPr>
              <a:xfrm>
                <a:off x="6156176" y="781348"/>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0.5 </a:t>
                </a:r>
                <a:r>
                  <a:rPr lang="en-US" sz="1000" dirty="0" err="1"/>
                  <a:t>IoU</a:t>
                </a:r>
                <a:endParaRPr lang="en-SE" sz="1400" dirty="0"/>
              </a:p>
            </p:txBody>
          </p:sp>
        </mc:Choice>
        <mc:Fallback xmlns="">
          <p:sp>
            <p:nvSpPr>
              <p:cNvPr id="25" name="TextBox 24">
                <a:extLst>
                  <a:ext uri="{FF2B5EF4-FFF2-40B4-BE49-F238E27FC236}">
                    <a16:creationId xmlns:a16="http://schemas.microsoft.com/office/drawing/2014/main" id="{9E117049-B2AA-0134-7A85-346DF2705605}"/>
                  </a:ext>
                </a:extLst>
              </p:cNvPr>
              <p:cNvSpPr txBox="1">
                <a:spLocks noRot="1" noChangeAspect="1" noMove="1" noResize="1" noEditPoints="1" noAdjustHandles="1" noChangeArrowheads="1" noChangeShapeType="1" noTextEdit="1"/>
              </p:cNvSpPr>
              <p:nvPr/>
            </p:nvSpPr>
            <p:spPr>
              <a:xfrm>
                <a:off x="6156176" y="781348"/>
                <a:ext cx="1200781" cy="246221"/>
              </a:xfrm>
              <a:prstGeom prst="rect">
                <a:avLst/>
              </a:prstGeom>
              <a:blipFill>
                <a:blip r:embed="rId6"/>
                <a:stretch>
                  <a:fillRect b="-9756"/>
                </a:stretch>
              </a:blipFill>
            </p:spPr>
            <p:txBody>
              <a:bodyPr/>
              <a:lstStyle/>
              <a:p>
                <a:r>
                  <a:rPr lang="en-SE">
                    <a:noFill/>
                  </a:rPr>
                  <a:t> </a:t>
                </a:r>
              </a:p>
            </p:txBody>
          </p:sp>
        </mc:Fallback>
      </mc:AlternateContent>
      <p:cxnSp>
        <p:nvCxnSpPr>
          <p:cNvPr id="69" name="Straight Connector 68">
            <a:extLst>
              <a:ext uri="{FF2B5EF4-FFF2-40B4-BE49-F238E27FC236}">
                <a16:creationId xmlns:a16="http://schemas.microsoft.com/office/drawing/2014/main" id="{949EBC43-1DD4-5B3F-6D49-A55D8F4DE842}"/>
              </a:ext>
            </a:extLst>
          </p:cNvPr>
          <p:cNvCxnSpPr>
            <a:cxnSpLocks/>
          </p:cNvCxnSpPr>
          <p:nvPr/>
        </p:nvCxnSpPr>
        <p:spPr bwMode="auto">
          <a:xfrm>
            <a:off x="5884197" y="748775"/>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577DCF5C-FA19-59D6-6045-96B3D8512738}"/>
              </a:ext>
            </a:extLst>
          </p:cNvPr>
          <p:cNvCxnSpPr>
            <a:cxnSpLocks/>
          </p:cNvCxnSpPr>
          <p:nvPr/>
        </p:nvCxnSpPr>
        <p:spPr bwMode="auto">
          <a:xfrm flipH="1">
            <a:off x="5853509" y="754979"/>
            <a:ext cx="476639" cy="307862"/>
          </a:xfrm>
          <a:prstGeom prst="line">
            <a:avLst/>
          </a:prstGeom>
          <a:noFill/>
          <a:ln w="25400" cap="flat" cmpd="sng" algn="ctr">
            <a:solidFill>
              <a:schemeClr val="tx1"/>
            </a:solidFill>
            <a:prstDash val="solid"/>
            <a:round/>
            <a:headEnd type="none" w="med" len="med"/>
            <a:tailEnd type="none" w="med" len="med"/>
          </a:ln>
          <a:effectLst/>
        </p:spPr>
      </p:cxnSp>
      <p:sp>
        <p:nvSpPr>
          <p:cNvPr id="34" name="TextBox 33">
            <a:extLst>
              <a:ext uri="{FF2B5EF4-FFF2-40B4-BE49-F238E27FC236}">
                <a16:creationId xmlns:a16="http://schemas.microsoft.com/office/drawing/2014/main" id="{B20CBB87-9687-5595-A8FA-ABFC3070CA0D}"/>
              </a:ext>
            </a:extLst>
          </p:cNvPr>
          <p:cNvSpPr txBox="1"/>
          <p:nvPr/>
        </p:nvSpPr>
        <p:spPr>
          <a:xfrm>
            <a:off x="6300192" y="1111258"/>
            <a:ext cx="381836" cy="261610"/>
          </a:xfrm>
          <a:prstGeom prst="rect">
            <a:avLst/>
          </a:prstGeom>
          <a:noFill/>
        </p:spPr>
        <p:txBody>
          <a:bodyPr wrap="square" rtlCol="0">
            <a:spAutoFit/>
          </a:bodyPr>
          <a:lstStyle/>
          <a:p>
            <a:r>
              <a:rPr lang="en-US" sz="1100" dirty="0"/>
              <a:t>TP</a:t>
            </a:r>
            <a:endParaRPr lang="en-SE" sz="1100" dirty="0"/>
          </a:p>
        </p:txBody>
      </p:sp>
      <p:sp>
        <p:nvSpPr>
          <p:cNvPr id="35" name="TextBox 34">
            <a:extLst>
              <a:ext uri="{FF2B5EF4-FFF2-40B4-BE49-F238E27FC236}">
                <a16:creationId xmlns:a16="http://schemas.microsoft.com/office/drawing/2014/main" id="{EFFD2D26-A927-1C9F-031B-4E7625EDC030}"/>
              </a:ext>
            </a:extLst>
          </p:cNvPr>
          <p:cNvSpPr txBox="1"/>
          <p:nvPr/>
        </p:nvSpPr>
        <p:spPr>
          <a:xfrm>
            <a:off x="5659465" y="1111258"/>
            <a:ext cx="381836" cy="261610"/>
          </a:xfrm>
          <a:prstGeom prst="rect">
            <a:avLst/>
          </a:prstGeom>
          <a:noFill/>
        </p:spPr>
        <p:txBody>
          <a:bodyPr wrap="square" rtlCol="0">
            <a:spAutoFit/>
          </a:bodyPr>
          <a:lstStyle/>
          <a:p>
            <a:r>
              <a:rPr lang="en-US" sz="1100" dirty="0"/>
              <a:t>TP</a:t>
            </a:r>
            <a:endParaRPr lang="en-SE" sz="1100" dirty="0"/>
          </a:p>
        </p:txBody>
      </p:sp>
      <p:sp>
        <p:nvSpPr>
          <p:cNvPr id="36" name="TextBox 35">
            <a:extLst>
              <a:ext uri="{FF2B5EF4-FFF2-40B4-BE49-F238E27FC236}">
                <a16:creationId xmlns:a16="http://schemas.microsoft.com/office/drawing/2014/main" id="{3CD6C4DC-43CE-363A-2719-A19035B020C7}"/>
              </a:ext>
            </a:extLst>
          </p:cNvPr>
          <p:cNvSpPr txBox="1"/>
          <p:nvPr/>
        </p:nvSpPr>
        <p:spPr>
          <a:xfrm>
            <a:off x="6948264" y="1111258"/>
            <a:ext cx="381836" cy="261610"/>
          </a:xfrm>
          <a:prstGeom prst="rect">
            <a:avLst/>
          </a:prstGeom>
          <a:noFill/>
        </p:spPr>
        <p:txBody>
          <a:bodyPr wrap="square" rtlCol="0">
            <a:spAutoFit/>
          </a:bodyPr>
          <a:lstStyle/>
          <a:p>
            <a:r>
              <a:rPr lang="en-US" sz="1100" dirty="0"/>
              <a:t>TP</a:t>
            </a:r>
            <a:endParaRPr lang="en-SE" sz="1100" dirty="0"/>
          </a:p>
        </p:txBody>
      </p:sp>
      <p:sp>
        <p:nvSpPr>
          <p:cNvPr id="43" name="TextBox 42">
            <a:extLst>
              <a:ext uri="{FF2B5EF4-FFF2-40B4-BE49-F238E27FC236}">
                <a16:creationId xmlns:a16="http://schemas.microsoft.com/office/drawing/2014/main" id="{863F2284-5711-6893-7B2E-7A7EE831EAC7}"/>
              </a:ext>
            </a:extLst>
          </p:cNvPr>
          <p:cNvSpPr txBox="1"/>
          <p:nvPr/>
        </p:nvSpPr>
        <p:spPr>
          <a:xfrm>
            <a:off x="7546251" y="204649"/>
            <a:ext cx="365806" cy="261610"/>
          </a:xfrm>
          <a:prstGeom prst="rect">
            <a:avLst/>
          </a:prstGeom>
          <a:noFill/>
        </p:spPr>
        <p:txBody>
          <a:bodyPr wrap="none" rtlCol="0">
            <a:spAutoFit/>
          </a:bodyPr>
          <a:lstStyle/>
          <a:p>
            <a:r>
              <a:rPr lang="en-US" sz="1100" dirty="0"/>
              <a:t>FP</a:t>
            </a:r>
            <a:endParaRPr lang="en-SE" sz="1100" baseline="-25000" dirty="0"/>
          </a:p>
        </p:txBody>
      </p:sp>
      <p:sp>
        <p:nvSpPr>
          <p:cNvPr id="44" name="TextBox 43">
            <a:extLst>
              <a:ext uri="{FF2B5EF4-FFF2-40B4-BE49-F238E27FC236}">
                <a16:creationId xmlns:a16="http://schemas.microsoft.com/office/drawing/2014/main" id="{BF71F996-9080-66E9-BA2A-D432C0CB086E}"/>
              </a:ext>
            </a:extLst>
          </p:cNvPr>
          <p:cNvSpPr txBox="1"/>
          <p:nvPr/>
        </p:nvSpPr>
        <p:spPr>
          <a:xfrm>
            <a:off x="6916064" y="204649"/>
            <a:ext cx="381836" cy="261610"/>
          </a:xfrm>
          <a:prstGeom prst="rect">
            <a:avLst/>
          </a:prstGeom>
          <a:noFill/>
        </p:spPr>
        <p:txBody>
          <a:bodyPr wrap="square" rtlCol="0">
            <a:spAutoFit/>
          </a:bodyPr>
          <a:lstStyle/>
          <a:p>
            <a:r>
              <a:rPr lang="en-US" sz="1100" dirty="0"/>
              <a:t>FP</a:t>
            </a:r>
            <a:endParaRPr lang="en-SE" sz="1100" dirty="0"/>
          </a:p>
        </p:txBody>
      </p:sp>
      <p:sp>
        <p:nvSpPr>
          <p:cNvPr id="77" name="Rectangle 76">
            <a:extLst>
              <a:ext uri="{FF2B5EF4-FFF2-40B4-BE49-F238E27FC236}">
                <a16:creationId xmlns:a16="http://schemas.microsoft.com/office/drawing/2014/main" id="{33107D55-5053-6C8B-3E45-7BEB6CFE7A53}"/>
              </a:ext>
            </a:extLst>
          </p:cNvPr>
          <p:cNvSpPr/>
          <p:nvPr/>
        </p:nvSpPr>
        <p:spPr bwMode="auto">
          <a:xfrm>
            <a:off x="6858916" y="107100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8" name="TextBox 77">
            <a:extLst>
              <a:ext uri="{FF2B5EF4-FFF2-40B4-BE49-F238E27FC236}">
                <a16:creationId xmlns:a16="http://schemas.microsoft.com/office/drawing/2014/main" id="{4D275B5D-27B2-7598-F3ED-4A2890FE7552}"/>
              </a:ext>
            </a:extLst>
          </p:cNvPr>
          <p:cNvSpPr txBox="1"/>
          <p:nvPr/>
        </p:nvSpPr>
        <p:spPr>
          <a:xfrm>
            <a:off x="6913717" y="1116602"/>
            <a:ext cx="373820" cy="261610"/>
          </a:xfrm>
          <a:prstGeom prst="rect">
            <a:avLst/>
          </a:prstGeom>
          <a:noFill/>
        </p:spPr>
        <p:txBody>
          <a:bodyPr wrap="none" rtlCol="0">
            <a:spAutoFit/>
          </a:bodyPr>
          <a:lstStyle/>
          <a:p>
            <a:r>
              <a:rPr lang="en-US" sz="1100" dirty="0"/>
              <a:t>FN</a:t>
            </a:r>
            <a:endParaRPr lang="en-SE" sz="1100" baseline="-25000" dirty="0"/>
          </a:p>
        </p:txBody>
      </p:sp>
      <p:sp>
        <p:nvSpPr>
          <p:cNvPr id="79" name="Rectangle 78">
            <a:extLst>
              <a:ext uri="{FF2B5EF4-FFF2-40B4-BE49-F238E27FC236}">
                <a16:creationId xmlns:a16="http://schemas.microsoft.com/office/drawing/2014/main" id="{C10E7B2C-53B1-1767-6590-87F00204213B}"/>
              </a:ext>
            </a:extLst>
          </p:cNvPr>
          <p:cNvSpPr/>
          <p:nvPr/>
        </p:nvSpPr>
        <p:spPr bwMode="auto">
          <a:xfrm>
            <a:off x="7236296" y="765318"/>
            <a:ext cx="1008112" cy="274011"/>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80" name="Picture 79">
            <a:extLst>
              <a:ext uri="{FF2B5EF4-FFF2-40B4-BE49-F238E27FC236}">
                <a16:creationId xmlns:a16="http://schemas.microsoft.com/office/drawing/2014/main" id="{36B2A57D-BE71-3C99-0D7A-2B8A8194E0AB}"/>
              </a:ext>
            </a:extLst>
          </p:cNvPr>
          <p:cNvPicPr>
            <a:picLocks noChangeAspect="1"/>
          </p:cNvPicPr>
          <p:nvPr/>
        </p:nvPicPr>
        <p:blipFill>
          <a:blip r:embed="rId4"/>
          <a:stretch>
            <a:fillRect/>
          </a:stretch>
        </p:blipFill>
        <p:spPr>
          <a:xfrm>
            <a:off x="5503504" y="3468454"/>
            <a:ext cx="3084567" cy="1633006"/>
          </a:xfrm>
          <a:prstGeom prst="rect">
            <a:avLst/>
          </a:prstGeom>
        </p:spPr>
      </p:pic>
      <p:cxnSp>
        <p:nvCxnSpPr>
          <p:cNvPr id="91" name="Straight Connector 90">
            <a:extLst>
              <a:ext uri="{FF2B5EF4-FFF2-40B4-BE49-F238E27FC236}">
                <a16:creationId xmlns:a16="http://schemas.microsoft.com/office/drawing/2014/main" id="{D0225C82-8EF2-937C-7D27-29236E277299}"/>
              </a:ext>
            </a:extLst>
          </p:cNvPr>
          <p:cNvCxnSpPr>
            <a:cxnSpLocks/>
          </p:cNvCxnSpPr>
          <p:nvPr/>
        </p:nvCxnSpPr>
        <p:spPr bwMode="auto">
          <a:xfrm>
            <a:off x="8015099" y="3772625"/>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92" name="TextBox 91">
            <a:extLst>
              <a:ext uri="{FF2B5EF4-FFF2-40B4-BE49-F238E27FC236}">
                <a16:creationId xmlns:a16="http://schemas.microsoft.com/office/drawing/2014/main" id="{D0CDC6C4-D764-B33D-B1A5-86B3F52B6DC0}"/>
              </a:ext>
            </a:extLst>
          </p:cNvPr>
          <p:cNvSpPr txBox="1"/>
          <p:nvPr/>
        </p:nvSpPr>
        <p:spPr>
          <a:xfrm>
            <a:off x="6263947" y="3620179"/>
            <a:ext cx="365806" cy="261610"/>
          </a:xfrm>
          <a:prstGeom prst="rect">
            <a:avLst/>
          </a:prstGeom>
          <a:noFill/>
        </p:spPr>
        <p:txBody>
          <a:bodyPr wrap="none" rtlCol="0">
            <a:spAutoFit/>
          </a:bodyPr>
          <a:lstStyle/>
          <a:p>
            <a:r>
              <a:rPr lang="en-US" sz="1100" dirty="0"/>
              <a:t>FP</a:t>
            </a:r>
            <a:endParaRPr lang="en-SE" sz="1100" dirty="0"/>
          </a:p>
        </p:txBody>
      </p:sp>
      <p:sp>
        <p:nvSpPr>
          <p:cNvPr id="96" name="TextBox 95">
            <a:extLst>
              <a:ext uri="{FF2B5EF4-FFF2-40B4-BE49-F238E27FC236}">
                <a16:creationId xmlns:a16="http://schemas.microsoft.com/office/drawing/2014/main" id="{DC736A5E-DFB8-5BFD-D279-FD5461575B0E}"/>
              </a:ext>
            </a:extLst>
          </p:cNvPr>
          <p:cNvSpPr txBox="1"/>
          <p:nvPr/>
        </p:nvSpPr>
        <p:spPr>
          <a:xfrm>
            <a:off x="5633760" y="3620179"/>
            <a:ext cx="381836" cy="261610"/>
          </a:xfrm>
          <a:prstGeom prst="rect">
            <a:avLst/>
          </a:prstGeom>
          <a:noFill/>
        </p:spPr>
        <p:txBody>
          <a:bodyPr wrap="square" rtlCol="0">
            <a:spAutoFit/>
          </a:bodyPr>
          <a:lstStyle/>
          <a:p>
            <a:r>
              <a:rPr lang="en-US" sz="1100" dirty="0"/>
              <a:t>TP</a:t>
            </a:r>
            <a:endParaRPr lang="en-SE" sz="1100" dirty="0"/>
          </a:p>
        </p:txBody>
      </p:sp>
      <p:sp>
        <p:nvSpPr>
          <p:cNvPr id="101" name="TextBox 100">
            <a:extLst>
              <a:ext uri="{FF2B5EF4-FFF2-40B4-BE49-F238E27FC236}">
                <a16:creationId xmlns:a16="http://schemas.microsoft.com/office/drawing/2014/main" id="{4BC485D6-F541-D047-24B6-146A7C4D4B30}"/>
              </a:ext>
            </a:extLst>
          </p:cNvPr>
          <p:cNvSpPr txBox="1"/>
          <p:nvPr/>
        </p:nvSpPr>
        <p:spPr>
          <a:xfrm>
            <a:off x="6933978" y="3620179"/>
            <a:ext cx="381836" cy="261610"/>
          </a:xfrm>
          <a:prstGeom prst="rect">
            <a:avLst/>
          </a:prstGeom>
          <a:noFill/>
        </p:spPr>
        <p:txBody>
          <a:bodyPr wrap="square" rtlCol="0">
            <a:spAutoFit/>
          </a:bodyPr>
          <a:lstStyle/>
          <a:p>
            <a:r>
              <a:rPr lang="en-US" sz="1100" dirty="0"/>
              <a:t>FP</a:t>
            </a:r>
            <a:endParaRPr lang="en-SE" sz="1100" dirty="0"/>
          </a:p>
        </p:txBody>
      </p:sp>
      <p:sp>
        <p:nvSpPr>
          <p:cNvPr id="102" name="TextBox 101">
            <a:extLst>
              <a:ext uri="{FF2B5EF4-FFF2-40B4-BE49-F238E27FC236}">
                <a16:creationId xmlns:a16="http://schemas.microsoft.com/office/drawing/2014/main" id="{1C5444F4-A5D3-D506-CD7D-D173A18B9304}"/>
              </a:ext>
            </a:extLst>
          </p:cNvPr>
          <p:cNvSpPr txBox="1"/>
          <p:nvPr/>
        </p:nvSpPr>
        <p:spPr>
          <a:xfrm>
            <a:off x="7528463" y="3620179"/>
            <a:ext cx="381836" cy="261610"/>
          </a:xfrm>
          <a:prstGeom prst="rect">
            <a:avLst/>
          </a:prstGeom>
          <a:noFill/>
        </p:spPr>
        <p:txBody>
          <a:bodyPr wrap="square" rtlCol="0">
            <a:spAutoFit/>
          </a:bodyPr>
          <a:lstStyle/>
          <a:p>
            <a:r>
              <a:rPr lang="en-US" sz="1100" dirty="0"/>
              <a:t>FP</a:t>
            </a:r>
            <a:endParaRPr lang="en-SE" sz="1100" dirty="0"/>
          </a:p>
        </p:txBody>
      </p:sp>
      <p:grpSp>
        <p:nvGrpSpPr>
          <p:cNvPr id="103" name="Group 102">
            <a:extLst>
              <a:ext uri="{FF2B5EF4-FFF2-40B4-BE49-F238E27FC236}">
                <a16:creationId xmlns:a16="http://schemas.microsoft.com/office/drawing/2014/main" id="{7E0D858B-C18E-8F28-AF24-599EDD6C33B0}"/>
              </a:ext>
            </a:extLst>
          </p:cNvPr>
          <p:cNvGrpSpPr/>
          <p:nvPr/>
        </p:nvGrpSpPr>
        <p:grpSpPr>
          <a:xfrm>
            <a:off x="6196045" y="3821218"/>
            <a:ext cx="514642" cy="358026"/>
            <a:chOff x="6223501" y="1412644"/>
            <a:chExt cx="514642" cy="358026"/>
          </a:xfrm>
        </p:grpSpPr>
        <p:sp>
          <p:nvSpPr>
            <p:cNvPr id="104" name="Rectangle 103">
              <a:extLst>
                <a:ext uri="{FF2B5EF4-FFF2-40B4-BE49-F238E27FC236}">
                  <a16:creationId xmlns:a16="http://schemas.microsoft.com/office/drawing/2014/main" id="{581A0210-DDF3-4D05-EA85-BC12BD0A82EA}"/>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05" name="TextBox 104">
              <a:extLst>
                <a:ext uri="{FF2B5EF4-FFF2-40B4-BE49-F238E27FC236}">
                  <a16:creationId xmlns:a16="http://schemas.microsoft.com/office/drawing/2014/main" id="{C7FF14CF-0A96-782C-13FA-1CCFF4764DA6}"/>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106" name="Group 105">
            <a:extLst>
              <a:ext uri="{FF2B5EF4-FFF2-40B4-BE49-F238E27FC236}">
                <a16:creationId xmlns:a16="http://schemas.microsoft.com/office/drawing/2014/main" id="{14E8712A-C48E-78AC-097C-75A67C7A18F5}"/>
              </a:ext>
            </a:extLst>
          </p:cNvPr>
          <p:cNvGrpSpPr/>
          <p:nvPr/>
        </p:nvGrpSpPr>
        <p:grpSpPr>
          <a:xfrm>
            <a:off x="8064498" y="3827144"/>
            <a:ext cx="514642" cy="358026"/>
            <a:chOff x="6223501" y="1409857"/>
            <a:chExt cx="514642" cy="358026"/>
          </a:xfrm>
        </p:grpSpPr>
        <p:sp>
          <p:nvSpPr>
            <p:cNvPr id="107" name="Rectangle 106">
              <a:extLst>
                <a:ext uri="{FF2B5EF4-FFF2-40B4-BE49-F238E27FC236}">
                  <a16:creationId xmlns:a16="http://schemas.microsoft.com/office/drawing/2014/main" id="{7FAB63CC-AC6E-D45C-40CF-4495D1F63BAD}"/>
                </a:ext>
              </a:extLst>
            </p:cNvPr>
            <p:cNvSpPr/>
            <p:nvPr/>
          </p:nvSpPr>
          <p:spPr bwMode="auto">
            <a:xfrm>
              <a:off x="6223501" y="1409857"/>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08" name="TextBox 107">
              <a:extLst>
                <a:ext uri="{FF2B5EF4-FFF2-40B4-BE49-F238E27FC236}">
                  <a16:creationId xmlns:a16="http://schemas.microsoft.com/office/drawing/2014/main" id="{1C322C1D-9E81-938B-428F-9540ACDD8B54}"/>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109" name="Rectangle 108">
            <a:extLst>
              <a:ext uri="{FF2B5EF4-FFF2-40B4-BE49-F238E27FC236}">
                <a16:creationId xmlns:a16="http://schemas.microsoft.com/office/drawing/2014/main" id="{9310BAD2-BD62-6958-F1D2-C9B8DF96D3C1}"/>
              </a:ext>
            </a:extLst>
          </p:cNvPr>
          <p:cNvSpPr/>
          <p:nvPr/>
        </p:nvSpPr>
        <p:spPr bwMode="auto">
          <a:xfrm>
            <a:off x="7164288" y="4191932"/>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25A02F5-1651-25C4-C5EA-3DE2499E2A2B}"/>
                  </a:ext>
                </a:extLst>
              </p:cNvPr>
              <p:cNvSpPr txBox="1"/>
              <p:nvPr/>
            </p:nvSpPr>
            <p:spPr>
              <a:xfrm>
                <a:off x="6084168" y="4219252"/>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solidFill>
                      <a:srgbClr val="0000FF"/>
                    </a:solidFill>
                  </a:rPr>
                  <a:t>0.9</a:t>
                </a:r>
                <a:r>
                  <a:rPr lang="en-US" sz="1000" dirty="0"/>
                  <a:t> </a:t>
                </a:r>
                <a:r>
                  <a:rPr lang="en-US" sz="1000" dirty="0" err="1"/>
                  <a:t>IoU</a:t>
                </a:r>
                <a:endParaRPr lang="en-SE" sz="1400" dirty="0"/>
              </a:p>
            </p:txBody>
          </p:sp>
        </mc:Choice>
        <mc:Fallback xmlns="">
          <p:sp>
            <p:nvSpPr>
              <p:cNvPr id="114" name="TextBox 113">
                <a:extLst>
                  <a:ext uri="{FF2B5EF4-FFF2-40B4-BE49-F238E27FC236}">
                    <a16:creationId xmlns:a16="http://schemas.microsoft.com/office/drawing/2014/main" id="{225A02F5-1651-25C4-C5EA-3DE2499E2A2B}"/>
                  </a:ext>
                </a:extLst>
              </p:cNvPr>
              <p:cNvSpPr txBox="1">
                <a:spLocks noRot="1" noChangeAspect="1" noMove="1" noResize="1" noEditPoints="1" noAdjustHandles="1" noChangeArrowheads="1" noChangeShapeType="1" noTextEdit="1"/>
              </p:cNvSpPr>
              <p:nvPr/>
            </p:nvSpPr>
            <p:spPr>
              <a:xfrm>
                <a:off x="6084168" y="4219252"/>
                <a:ext cx="1188736" cy="246221"/>
              </a:xfrm>
              <a:prstGeom prst="rect">
                <a:avLst/>
              </a:prstGeom>
              <a:blipFill>
                <a:blip r:embed="rId7"/>
                <a:stretch>
                  <a:fillRect b="-9756"/>
                </a:stretch>
              </a:blipFill>
            </p:spPr>
            <p:txBody>
              <a:bodyPr/>
              <a:lstStyle/>
              <a:p>
                <a:r>
                  <a:rPr lang="en-SE">
                    <a:noFill/>
                  </a:rPr>
                  <a:t> </a:t>
                </a:r>
              </a:p>
            </p:txBody>
          </p:sp>
        </mc:Fallback>
      </mc:AlternateContent>
      <p:cxnSp>
        <p:nvCxnSpPr>
          <p:cNvPr id="119" name="Straight Connector 118">
            <a:extLst>
              <a:ext uri="{FF2B5EF4-FFF2-40B4-BE49-F238E27FC236}">
                <a16:creationId xmlns:a16="http://schemas.microsoft.com/office/drawing/2014/main" id="{FA9A0B2B-F452-4D98-1D3D-7E0D969D5A0D}"/>
              </a:ext>
            </a:extLst>
          </p:cNvPr>
          <p:cNvCxnSpPr>
            <a:cxnSpLocks/>
          </p:cNvCxnSpPr>
          <p:nvPr/>
        </p:nvCxnSpPr>
        <p:spPr bwMode="auto">
          <a:xfrm>
            <a:off x="5852873" y="4191816"/>
            <a:ext cx="478485" cy="314066"/>
          </a:xfrm>
          <a:prstGeom prst="line">
            <a:avLst/>
          </a:prstGeom>
          <a:noFill/>
          <a:ln w="25400" cap="flat" cmpd="sng" algn="ctr">
            <a:solidFill>
              <a:schemeClr val="tx1"/>
            </a:solidFill>
            <a:prstDash val="solid"/>
            <a:round/>
            <a:headEnd type="none" w="med" len="med"/>
            <a:tailEnd type="none" w="med" len="med"/>
          </a:ln>
          <a:effectLst/>
        </p:spPr>
      </p:cxnSp>
      <p:sp>
        <p:nvSpPr>
          <p:cNvPr id="120" name="Rectangle 119">
            <a:extLst>
              <a:ext uri="{FF2B5EF4-FFF2-40B4-BE49-F238E27FC236}">
                <a16:creationId xmlns:a16="http://schemas.microsoft.com/office/drawing/2014/main" id="{59A095E1-57F0-1475-C63F-A536571552E2}"/>
              </a:ext>
            </a:extLst>
          </p:cNvPr>
          <p:cNvSpPr/>
          <p:nvPr/>
        </p:nvSpPr>
        <p:spPr bwMode="auto">
          <a:xfrm>
            <a:off x="7483571"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1" name="Rectangle 120">
            <a:extLst>
              <a:ext uri="{FF2B5EF4-FFF2-40B4-BE49-F238E27FC236}">
                <a16:creationId xmlns:a16="http://schemas.microsoft.com/office/drawing/2014/main" id="{E7843299-63CB-6140-815F-36E925176004}"/>
              </a:ext>
            </a:extLst>
          </p:cNvPr>
          <p:cNvSpPr/>
          <p:nvPr/>
        </p:nvSpPr>
        <p:spPr bwMode="auto">
          <a:xfrm>
            <a:off x="8117703"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2" name="TextBox 121">
            <a:extLst>
              <a:ext uri="{FF2B5EF4-FFF2-40B4-BE49-F238E27FC236}">
                <a16:creationId xmlns:a16="http://schemas.microsoft.com/office/drawing/2014/main" id="{F0EB1032-5329-E027-5915-821776DF47A0}"/>
              </a:ext>
            </a:extLst>
          </p:cNvPr>
          <p:cNvSpPr txBox="1"/>
          <p:nvPr/>
        </p:nvSpPr>
        <p:spPr>
          <a:xfrm>
            <a:off x="7543464" y="4552083"/>
            <a:ext cx="373820" cy="261610"/>
          </a:xfrm>
          <a:prstGeom prst="rect">
            <a:avLst/>
          </a:prstGeom>
          <a:noFill/>
        </p:spPr>
        <p:txBody>
          <a:bodyPr wrap="none" rtlCol="0">
            <a:spAutoFit/>
          </a:bodyPr>
          <a:lstStyle/>
          <a:p>
            <a:r>
              <a:rPr lang="en-US" sz="1100" dirty="0"/>
              <a:t>FN</a:t>
            </a:r>
            <a:endParaRPr lang="en-SE" sz="1100" baseline="-25000" dirty="0"/>
          </a:p>
        </p:txBody>
      </p:sp>
      <p:sp>
        <p:nvSpPr>
          <p:cNvPr id="123" name="TextBox 122">
            <a:extLst>
              <a:ext uri="{FF2B5EF4-FFF2-40B4-BE49-F238E27FC236}">
                <a16:creationId xmlns:a16="http://schemas.microsoft.com/office/drawing/2014/main" id="{4CF6577D-1AC0-B989-2DDA-3A03818AA276}"/>
              </a:ext>
            </a:extLst>
          </p:cNvPr>
          <p:cNvSpPr txBox="1"/>
          <p:nvPr/>
        </p:nvSpPr>
        <p:spPr>
          <a:xfrm>
            <a:off x="8172504" y="4538597"/>
            <a:ext cx="373820" cy="261610"/>
          </a:xfrm>
          <a:prstGeom prst="rect">
            <a:avLst/>
          </a:prstGeom>
          <a:noFill/>
        </p:spPr>
        <p:txBody>
          <a:bodyPr wrap="none" rtlCol="0">
            <a:spAutoFit/>
          </a:bodyPr>
          <a:lstStyle/>
          <a:p>
            <a:r>
              <a:rPr lang="en-US" sz="1100" dirty="0"/>
              <a:t>FN</a:t>
            </a:r>
            <a:endParaRPr lang="en-SE" sz="1100" baseline="-25000" dirty="0"/>
          </a:p>
        </p:txBody>
      </p:sp>
      <p:sp>
        <p:nvSpPr>
          <p:cNvPr id="124" name="TextBox 123">
            <a:extLst>
              <a:ext uri="{FF2B5EF4-FFF2-40B4-BE49-F238E27FC236}">
                <a16:creationId xmlns:a16="http://schemas.microsoft.com/office/drawing/2014/main" id="{D8956F74-2821-C1EA-2C3A-A4FC16C85F5A}"/>
              </a:ext>
            </a:extLst>
          </p:cNvPr>
          <p:cNvSpPr txBox="1"/>
          <p:nvPr/>
        </p:nvSpPr>
        <p:spPr>
          <a:xfrm>
            <a:off x="6297405" y="4538597"/>
            <a:ext cx="381836" cy="261610"/>
          </a:xfrm>
          <a:prstGeom prst="rect">
            <a:avLst/>
          </a:prstGeom>
          <a:noFill/>
        </p:spPr>
        <p:txBody>
          <a:bodyPr wrap="square" rtlCol="0">
            <a:spAutoFit/>
          </a:bodyPr>
          <a:lstStyle/>
          <a:p>
            <a:r>
              <a:rPr lang="en-US" sz="1100" dirty="0"/>
              <a:t>TP</a:t>
            </a:r>
            <a:endParaRPr lang="en-SE" sz="1100" dirty="0"/>
          </a:p>
        </p:txBody>
      </p:sp>
      <p:sp>
        <p:nvSpPr>
          <p:cNvPr id="125" name="TextBox 124">
            <a:extLst>
              <a:ext uri="{FF2B5EF4-FFF2-40B4-BE49-F238E27FC236}">
                <a16:creationId xmlns:a16="http://schemas.microsoft.com/office/drawing/2014/main" id="{06BFB135-AD2F-19D1-6129-A355E474EACF}"/>
              </a:ext>
            </a:extLst>
          </p:cNvPr>
          <p:cNvSpPr txBox="1"/>
          <p:nvPr/>
        </p:nvSpPr>
        <p:spPr>
          <a:xfrm>
            <a:off x="5638795" y="4572009"/>
            <a:ext cx="381836" cy="261610"/>
          </a:xfrm>
          <a:prstGeom prst="rect">
            <a:avLst/>
          </a:prstGeom>
          <a:noFill/>
        </p:spPr>
        <p:txBody>
          <a:bodyPr wrap="square" rtlCol="0">
            <a:spAutoFit/>
          </a:bodyPr>
          <a:lstStyle/>
          <a:p>
            <a:r>
              <a:rPr lang="en-US" sz="1100" dirty="0"/>
              <a:t>TP</a:t>
            </a:r>
            <a:endParaRPr lang="en-SE" sz="1100" dirty="0"/>
          </a:p>
        </p:txBody>
      </p:sp>
      <p:sp>
        <p:nvSpPr>
          <p:cNvPr id="126" name="TextBox 125">
            <a:extLst>
              <a:ext uri="{FF2B5EF4-FFF2-40B4-BE49-F238E27FC236}">
                <a16:creationId xmlns:a16="http://schemas.microsoft.com/office/drawing/2014/main" id="{DB2ABE1C-9416-60ED-C600-6A28DE438E9E}"/>
              </a:ext>
            </a:extLst>
          </p:cNvPr>
          <p:cNvSpPr txBox="1"/>
          <p:nvPr/>
        </p:nvSpPr>
        <p:spPr>
          <a:xfrm>
            <a:off x="6945477" y="4538597"/>
            <a:ext cx="381836" cy="261610"/>
          </a:xfrm>
          <a:prstGeom prst="rect">
            <a:avLst/>
          </a:prstGeom>
          <a:noFill/>
        </p:spPr>
        <p:txBody>
          <a:bodyPr wrap="square" rtlCol="0">
            <a:spAutoFit/>
          </a:bodyPr>
          <a:lstStyle/>
          <a:p>
            <a:r>
              <a:rPr lang="en-US" sz="1100" dirty="0"/>
              <a:t>TP</a:t>
            </a:r>
            <a:endParaRPr lang="en-SE" sz="1100" dirty="0"/>
          </a:p>
        </p:txBody>
      </p:sp>
      <p:sp>
        <p:nvSpPr>
          <p:cNvPr id="127" name="Rectangle 126">
            <a:extLst>
              <a:ext uri="{FF2B5EF4-FFF2-40B4-BE49-F238E27FC236}">
                <a16:creationId xmlns:a16="http://schemas.microsoft.com/office/drawing/2014/main" id="{9A74CEBE-785E-E18C-7155-2FBCC92A0756}"/>
              </a:ext>
            </a:extLst>
          </p:cNvPr>
          <p:cNvSpPr/>
          <p:nvPr/>
        </p:nvSpPr>
        <p:spPr bwMode="auto">
          <a:xfrm>
            <a:off x="6824085" y="448374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8" name="TextBox 127">
            <a:extLst>
              <a:ext uri="{FF2B5EF4-FFF2-40B4-BE49-F238E27FC236}">
                <a16:creationId xmlns:a16="http://schemas.microsoft.com/office/drawing/2014/main" id="{3A9FB946-5252-C6DC-401B-C4274F2D9F00}"/>
              </a:ext>
            </a:extLst>
          </p:cNvPr>
          <p:cNvSpPr txBox="1"/>
          <p:nvPr/>
        </p:nvSpPr>
        <p:spPr>
          <a:xfrm>
            <a:off x="6878886" y="4529343"/>
            <a:ext cx="373820" cy="261610"/>
          </a:xfrm>
          <a:prstGeom prst="rect">
            <a:avLst/>
          </a:prstGeom>
          <a:noFill/>
        </p:spPr>
        <p:txBody>
          <a:bodyPr wrap="none" rtlCol="0">
            <a:spAutoFit/>
          </a:bodyPr>
          <a:lstStyle/>
          <a:p>
            <a:r>
              <a:rPr lang="en-US" sz="1100" dirty="0"/>
              <a:t>FN</a:t>
            </a:r>
            <a:endParaRPr lang="en-SE" sz="1100" baseline="-25000" dirty="0"/>
          </a:p>
        </p:txBody>
      </p:sp>
      <p:sp>
        <p:nvSpPr>
          <p:cNvPr id="131" name="Rectangle 130">
            <a:extLst>
              <a:ext uri="{FF2B5EF4-FFF2-40B4-BE49-F238E27FC236}">
                <a16:creationId xmlns:a16="http://schemas.microsoft.com/office/drawing/2014/main" id="{13A67525-BF37-5C12-60F7-93BA69DC1108}"/>
              </a:ext>
            </a:extLst>
          </p:cNvPr>
          <p:cNvSpPr/>
          <p:nvPr/>
        </p:nvSpPr>
        <p:spPr bwMode="auto">
          <a:xfrm>
            <a:off x="5582161"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2" name="TextBox 131">
            <a:extLst>
              <a:ext uri="{FF2B5EF4-FFF2-40B4-BE49-F238E27FC236}">
                <a16:creationId xmlns:a16="http://schemas.microsoft.com/office/drawing/2014/main" id="{64D562C6-374C-D615-C269-94311129D005}"/>
              </a:ext>
            </a:extLst>
          </p:cNvPr>
          <p:cNvSpPr txBox="1"/>
          <p:nvPr/>
        </p:nvSpPr>
        <p:spPr>
          <a:xfrm>
            <a:off x="5636962" y="4538597"/>
            <a:ext cx="373820" cy="261610"/>
          </a:xfrm>
          <a:prstGeom prst="rect">
            <a:avLst/>
          </a:prstGeom>
          <a:noFill/>
        </p:spPr>
        <p:txBody>
          <a:bodyPr wrap="none" rtlCol="0">
            <a:spAutoFit/>
          </a:bodyPr>
          <a:lstStyle/>
          <a:p>
            <a:r>
              <a:rPr lang="en-US" sz="1100" dirty="0"/>
              <a:t>FN</a:t>
            </a:r>
            <a:endParaRPr lang="en-SE" sz="1100" baseline="-25000" dirty="0"/>
          </a:p>
        </p:txBody>
      </p:sp>
      <p:grpSp>
        <p:nvGrpSpPr>
          <p:cNvPr id="161" name="Group 160">
            <a:extLst>
              <a:ext uri="{FF2B5EF4-FFF2-40B4-BE49-F238E27FC236}">
                <a16:creationId xmlns:a16="http://schemas.microsoft.com/office/drawing/2014/main" id="{D0A7DF75-B4CB-708A-2A65-87F1EF68F872}"/>
              </a:ext>
            </a:extLst>
          </p:cNvPr>
          <p:cNvGrpSpPr/>
          <p:nvPr/>
        </p:nvGrpSpPr>
        <p:grpSpPr>
          <a:xfrm>
            <a:off x="5527323" y="5180370"/>
            <a:ext cx="3128841" cy="1633006"/>
            <a:chOff x="5503504" y="3800133"/>
            <a:chExt cx="3128841" cy="1633006"/>
          </a:xfrm>
        </p:grpSpPr>
        <p:pic>
          <p:nvPicPr>
            <p:cNvPr id="162" name="Picture 161">
              <a:extLst>
                <a:ext uri="{FF2B5EF4-FFF2-40B4-BE49-F238E27FC236}">
                  <a16:creationId xmlns:a16="http://schemas.microsoft.com/office/drawing/2014/main" id="{568B5535-BE6D-D970-B756-D5546A1139F1}"/>
                </a:ext>
              </a:extLst>
            </p:cNvPr>
            <p:cNvPicPr>
              <a:picLocks noChangeAspect="1"/>
            </p:cNvPicPr>
            <p:nvPr/>
          </p:nvPicPr>
          <p:blipFill>
            <a:blip r:embed="rId4"/>
            <a:stretch>
              <a:fillRect/>
            </a:stretch>
          </p:blipFill>
          <p:spPr>
            <a:xfrm>
              <a:off x="5503504" y="3800133"/>
              <a:ext cx="3084567" cy="1633006"/>
            </a:xfrm>
            <a:prstGeom prst="rect">
              <a:avLst/>
            </a:prstGeom>
          </p:spPr>
        </p:pic>
        <p:cxnSp>
          <p:nvCxnSpPr>
            <p:cNvPr id="163" name="Straight Connector 162">
              <a:extLst>
                <a:ext uri="{FF2B5EF4-FFF2-40B4-BE49-F238E27FC236}">
                  <a16:creationId xmlns:a16="http://schemas.microsoft.com/office/drawing/2014/main" id="{7B25FF8F-166E-6916-0BDF-61C9B66D6E65}"/>
                </a:ext>
              </a:extLst>
            </p:cNvPr>
            <p:cNvCxnSpPr>
              <a:cxnSpLocks/>
            </p:cNvCxnSpPr>
            <p:nvPr/>
          </p:nvCxnSpPr>
          <p:spPr bwMode="auto">
            <a:xfrm>
              <a:off x="8604448" y="4104304"/>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164" name="TextBox 163">
              <a:extLst>
                <a:ext uri="{FF2B5EF4-FFF2-40B4-BE49-F238E27FC236}">
                  <a16:creationId xmlns:a16="http://schemas.microsoft.com/office/drawing/2014/main" id="{07F342F2-A72D-368C-E90F-AF4227AAD933}"/>
                </a:ext>
              </a:extLst>
            </p:cNvPr>
            <p:cNvSpPr txBox="1"/>
            <p:nvPr/>
          </p:nvSpPr>
          <p:spPr>
            <a:xfrm>
              <a:off x="6263947" y="3951858"/>
              <a:ext cx="365806" cy="261610"/>
            </a:xfrm>
            <a:prstGeom prst="rect">
              <a:avLst/>
            </a:prstGeom>
            <a:noFill/>
          </p:spPr>
          <p:txBody>
            <a:bodyPr wrap="none" rtlCol="0">
              <a:spAutoFit/>
            </a:bodyPr>
            <a:lstStyle/>
            <a:p>
              <a:r>
                <a:rPr lang="en-US" sz="1100" dirty="0"/>
                <a:t>FP</a:t>
              </a:r>
              <a:endParaRPr lang="en-SE" sz="1100" dirty="0"/>
            </a:p>
          </p:txBody>
        </p:sp>
        <p:sp>
          <p:nvSpPr>
            <p:cNvPr id="165" name="TextBox 164">
              <a:extLst>
                <a:ext uri="{FF2B5EF4-FFF2-40B4-BE49-F238E27FC236}">
                  <a16:creationId xmlns:a16="http://schemas.microsoft.com/office/drawing/2014/main" id="{68273605-39AD-4066-BF44-3787C19FE3D3}"/>
                </a:ext>
              </a:extLst>
            </p:cNvPr>
            <p:cNvSpPr txBox="1"/>
            <p:nvPr/>
          </p:nvSpPr>
          <p:spPr>
            <a:xfrm>
              <a:off x="8158620" y="3951858"/>
              <a:ext cx="365806" cy="261610"/>
            </a:xfrm>
            <a:prstGeom prst="rect">
              <a:avLst/>
            </a:prstGeom>
            <a:noFill/>
          </p:spPr>
          <p:txBody>
            <a:bodyPr wrap="none" rtlCol="0">
              <a:spAutoFit/>
            </a:bodyPr>
            <a:lstStyle/>
            <a:p>
              <a:r>
                <a:rPr lang="en-US" sz="1100" dirty="0"/>
                <a:t>TP</a:t>
              </a:r>
              <a:endParaRPr lang="en-SE" sz="1100" dirty="0"/>
            </a:p>
          </p:txBody>
        </p:sp>
        <p:sp>
          <p:nvSpPr>
            <p:cNvPr id="166" name="TextBox 165">
              <a:extLst>
                <a:ext uri="{FF2B5EF4-FFF2-40B4-BE49-F238E27FC236}">
                  <a16:creationId xmlns:a16="http://schemas.microsoft.com/office/drawing/2014/main" id="{6B65451F-5757-6B8D-4D61-3390DB0E7CD4}"/>
                </a:ext>
              </a:extLst>
            </p:cNvPr>
            <p:cNvSpPr txBox="1"/>
            <p:nvPr/>
          </p:nvSpPr>
          <p:spPr>
            <a:xfrm>
              <a:off x="5633760" y="3951858"/>
              <a:ext cx="381836" cy="261610"/>
            </a:xfrm>
            <a:prstGeom prst="rect">
              <a:avLst/>
            </a:prstGeom>
            <a:noFill/>
          </p:spPr>
          <p:txBody>
            <a:bodyPr wrap="square" rtlCol="0">
              <a:spAutoFit/>
            </a:bodyPr>
            <a:lstStyle/>
            <a:p>
              <a:r>
                <a:rPr lang="en-US" sz="1100" dirty="0"/>
                <a:t>TP</a:t>
              </a:r>
              <a:endParaRPr lang="en-SE" sz="1100" dirty="0"/>
            </a:p>
          </p:txBody>
        </p:sp>
        <p:sp>
          <p:nvSpPr>
            <p:cNvPr id="167" name="TextBox 166">
              <a:extLst>
                <a:ext uri="{FF2B5EF4-FFF2-40B4-BE49-F238E27FC236}">
                  <a16:creationId xmlns:a16="http://schemas.microsoft.com/office/drawing/2014/main" id="{42F0E1DC-A03C-5309-C6A1-EFC228FB9B09}"/>
                </a:ext>
              </a:extLst>
            </p:cNvPr>
            <p:cNvSpPr txBox="1"/>
            <p:nvPr/>
          </p:nvSpPr>
          <p:spPr>
            <a:xfrm>
              <a:off x="6933978" y="3951858"/>
              <a:ext cx="381836" cy="261610"/>
            </a:xfrm>
            <a:prstGeom prst="rect">
              <a:avLst/>
            </a:prstGeom>
            <a:noFill/>
          </p:spPr>
          <p:txBody>
            <a:bodyPr wrap="square" rtlCol="0">
              <a:spAutoFit/>
            </a:bodyPr>
            <a:lstStyle/>
            <a:p>
              <a:r>
                <a:rPr lang="en-US" sz="1100" dirty="0"/>
                <a:t>FP</a:t>
              </a:r>
              <a:endParaRPr lang="en-SE" sz="1100" dirty="0"/>
            </a:p>
          </p:txBody>
        </p:sp>
        <p:sp>
          <p:nvSpPr>
            <p:cNvPr id="168" name="TextBox 167">
              <a:extLst>
                <a:ext uri="{FF2B5EF4-FFF2-40B4-BE49-F238E27FC236}">
                  <a16:creationId xmlns:a16="http://schemas.microsoft.com/office/drawing/2014/main" id="{7E066ACF-6A1F-5198-1648-B67DE99B343F}"/>
                </a:ext>
              </a:extLst>
            </p:cNvPr>
            <p:cNvSpPr txBox="1"/>
            <p:nvPr/>
          </p:nvSpPr>
          <p:spPr>
            <a:xfrm>
              <a:off x="7528463" y="3951858"/>
              <a:ext cx="381836" cy="261610"/>
            </a:xfrm>
            <a:prstGeom prst="rect">
              <a:avLst/>
            </a:prstGeom>
            <a:noFill/>
          </p:spPr>
          <p:txBody>
            <a:bodyPr wrap="square" rtlCol="0">
              <a:spAutoFit/>
            </a:bodyPr>
            <a:lstStyle/>
            <a:p>
              <a:r>
                <a:rPr lang="en-US" sz="1100" dirty="0"/>
                <a:t>FP</a:t>
              </a:r>
              <a:endParaRPr lang="en-SE" sz="1100" dirty="0"/>
            </a:p>
          </p:txBody>
        </p:sp>
        <p:grpSp>
          <p:nvGrpSpPr>
            <p:cNvPr id="169" name="Group 168">
              <a:extLst>
                <a:ext uri="{FF2B5EF4-FFF2-40B4-BE49-F238E27FC236}">
                  <a16:creationId xmlns:a16="http://schemas.microsoft.com/office/drawing/2014/main" id="{14C4DD8E-9DD3-83EE-7C91-C77FC19B97CA}"/>
                </a:ext>
              </a:extLst>
            </p:cNvPr>
            <p:cNvGrpSpPr/>
            <p:nvPr/>
          </p:nvGrpSpPr>
          <p:grpSpPr>
            <a:xfrm>
              <a:off x="6196045" y="4152897"/>
              <a:ext cx="514642" cy="358026"/>
              <a:chOff x="6223501" y="1412644"/>
              <a:chExt cx="514642" cy="358026"/>
            </a:xfrm>
          </p:grpSpPr>
          <p:sp>
            <p:nvSpPr>
              <p:cNvPr id="187" name="Rectangle 186">
                <a:extLst>
                  <a:ext uri="{FF2B5EF4-FFF2-40B4-BE49-F238E27FC236}">
                    <a16:creationId xmlns:a16="http://schemas.microsoft.com/office/drawing/2014/main" id="{9B7D5667-8A93-0173-5C44-8C119F6C0B86}"/>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88" name="TextBox 187">
                <a:extLst>
                  <a:ext uri="{FF2B5EF4-FFF2-40B4-BE49-F238E27FC236}">
                    <a16:creationId xmlns:a16="http://schemas.microsoft.com/office/drawing/2014/main" id="{C95251B9-DC07-1134-10B9-759841967388}"/>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170" name="Group 169">
              <a:extLst>
                <a:ext uri="{FF2B5EF4-FFF2-40B4-BE49-F238E27FC236}">
                  <a16:creationId xmlns:a16="http://schemas.microsoft.com/office/drawing/2014/main" id="{1701191C-A395-D6ED-EBF1-800C92B725DC}"/>
                </a:ext>
              </a:extLst>
            </p:cNvPr>
            <p:cNvGrpSpPr/>
            <p:nvPr/>
          </p:nvGrpSpPr>
          <p:grpSpPr>
            <a:xfrm>
              <a:off x="8064498" y="4161610"/>
              <a:ext cx="514642" cy="358026"/>
              <a:chOff x="6223501" y="1412644"/>
              <a:chExt cx="514642" cy="358026"/>
            </a:xfrm>
          </p:grpSpPr>
          <p:sp>
            <p:nvSpPr>
              <p:cNvPr id="185" name="Rectangle 184">
                <a:extLst>
                  <a:ext uri="{FF2B5EF4-FFF2-40B4-BE49-F238E27FC236}">
                    <a16:creationId xmlns:a16="http://schemas.microsoft.com/office/drawing/2014/main" id="{9B5FC399-6015-164B-0D5B-68D4206A5BEA}"/>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86" name="TextBox 185">
                <a:extLst>
                  <a:ext uri="{FF2B5EF4-FFF2-40B4-BE49-F238E27FC236}">
                    <a16:creationId xmlns:a16="http://schemas.microsoft.com/office/drawing/2014/main" id="{E9044E60-2490-3457-B809-BEB754D54B2B}"/>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171" name="Rectangle 170">
              <a:extLst>
                <a:ext uri="{FF2B5EF4-FFF2-40B4-BE49-F238E27FC236}">
                  <a16:creationId xmlns:a16="http://schemas.microsoft.com/office/drawing/2014/main" id="{F0E33B58-4850-6A6D-E9A0-5D60094238C2}"/>
                </a:ext>
              </a:extLst>
            </p:cNvPr>
            <p:cNvSpPr/>
            <p:nvPr/>
          </p:nvSpPr>
          <p:spPr bwMode="auto">
            <a:xfrm>
              <a:off x="7164288" y="4523611"/>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3CDDA97A-7207-97A1-50DD-A89A1D65214B}"/>
                    </a:ext>
                  </a:extLst>
                </p:cNvPr>
                <p:cNvSpPr txBox="1"/>
                <p:nvPr/>
              </p:nvSpPr>
              <p:spPr>
                <a:xfrm>
                  <a:off x="6084168" y="4550931"/>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solidFill>
                        <a:srgbClr val="0000FF"/>
                      </a:solidFill>
                    </a:rPr>
                    <a:t>0.9</a:t>
                  </a:r>
                  <a:r>
                    <a:rPr lang="en-US" sz="1000" dirty="0"/>
                    <a:t> </a:t>
                  </a:r>
                  <a:r>
                    <a:rPr lang="en-US" sz="1000" dirty="0" err="1"/>
                    <a:t>IoU</a:t>
                  </a:r>
                  <a:endParaRPr lang="en-SE" sz="1400" dirty="0"/>
                </a:p>
              </p:txBody>
            </p:sp>
          </mc:Choice>
          <mc:Fallback xmlns="">
            <p:sp>
              <p:nvSpPr>
                <p:cNvPr id="172" name="TextBox 171">
                  <a:extLst>
                    <a:ext uri="{FF2B5EF4-FFF2-40B4-BE49-F238E27FC236}">
                      <a16:creationId xmlns:a16="http://schemas.microsoft.com/office/drawing/2014/main" id="{3CDDA97A-7207-97A1-50DD-A89A1D65214B}"/>
                    </a:ext>
                  </a:extLst>
                </p:cNvPr>
                <p:cNvSpPr txBox="1">
                  <a:spLocks noRot="1" noChangeAspect="1" noMove="1" noResize="1" noEditPoints="1" noAdjustHandles="1" noChangeArrowheads="1" noChangeShapeType="1" noTextEdit="1"/>
                </p:cNvSpPr>
                <p:nvPr/>
              </p:nvSpPr>
              <p:spPr>
                <a:xfrm>
                  <a:off x="6084168" y="4550931"/>
                  <a:ext cx="1188736" cy="246221"/>
                </a:xfrm>
                <a:prstGeom prst="rect">
                  <a:avLst/>
                </a:prstGeom>
                <a:blipFill>
                  <a:blip r:embed="rId8"/>
                  <a:stretch>
                    <a:fillRect b="-10000"/>
                  </a:stretch>
                </a:blipFill>
              </p:spPr>
              <p:txBody>
                <a:bodyPr/>
                <a:lstStyle/>
                <a:p>
                  <a:r>
                    <a:rPr lang="en-SE">
                      <a:noFill/>
                    </a:rPr>
                    <a:t> </a:t>
                  </a:r>
                </a:p>
              </p:txBody>
            </p:sp>
          </mc:Fallback>
        </mc:AlternateContent>
        <p:cxnSp>
          <p:nvCxnSpPr>
            <p:cNvPr id="173" name="Straight Connector 172">
              <a:extLst>
                <a:ext uri="{FF2B5EF4-FFF2-40B4-BE49-F238E27FC236}">
                  <a16:creationId xmlns:a16="http://schemas.microsoft.com/office/drawing/2014/main" id="{402FC853-93DB-AA5C-1242-37B2CFB7FEB3}"/>
                </a:ext>
              </a:extLst>
            </p:cNvPr>
            <p:cNvCxnSpPr>
              <a:cxnSpLocks/>
            </p:cNvCxnSpPr>
            <p:nvPr/>
          </p:nvCxnSpPr>
          <p:spPr bwMode="auto">
            <a:xfrm>
              <a:off x="5852873" y="4523495"/>
              <a:ext cx="478485" cy="314066"/>
            </a:xfrm>
            <a:prstGeom prst="line">
              <a:avLst/>
            </a:prstGeom>
            <a:noFill/>
            <a:ln w="25400" cap="flat" cmpd="sng" algn="ctr">
              <a:solidFill>
                <a:schemeClr val="tx1"/>
              </a:solidFill>
              <a:prstDash val="solid"/>
              <a:round/>
              <a:headEnd type="none" w="med" len="med"/>
              <a:tailEnd type="none" w="med" len="med"/>
            </a:ln>
            <a:effectLst/>
          </p:spPr>
        </p:cxnSp>
        <p:sp>
          <p:nvSpPr>
            <p:cNvPr id="174" name="Rectangle 173">
              <a:extLst>
                <a:ext uri="{FF2B5EF4-FFF2-40B4-BE49-F238E27FC236}">
                  <a16:creationId xmlns:a16="http://schemas.microsoft.com/office/drawing/2014/main" id="{211B9300-CC9D-CCF8-4844-408E5ACA0AF7}"/>
                </a:ext>
              </a:extLst>
            </p:cNvPr>
            <p:cNvSpPr/>
            <p:nvPr/>
          </p:nvSpPr>
          <p:spPr bwMode="auto">
            <a:xfrm>
              <a:off x="748357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5" name="Rectangle 174">
              <a:extLst>
                <a:ext uri="{FF2B5EF4-FFF2-40B4-BE49-F238E27FC236}">
                  <a16:creationId xmlns:a16="http://schemas.microsoft.com/office/drawing/2014/main" id="{FEA4837F-DF26-DA16-63F0-325CD9D97602}"/>
                </a:ext>
              </a:extLst>
            </p:cNvPr>
            <p:cNvSpPr/>
            <p:nvPr/>
          </p:nvSpPr>
          <p:spPr bwMode="auto">
            <a:xfrm>
              <a:off x="8117703"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6" name="TextBox 175">
              <a:extLst>
                <a:ext uri="{FF2B5EF4-FFF2-40B4-BE49-F238E27FC236}">
                  <a16:creationId xmlns:a16="http://schemas.microsoft.com/office/drawing/2014/main" id="{8C39BC3F-9E54-59DE-091F-87D3ED42E9E5}"/>
                </a:ext>
              </a:extLst>
            </p:cNvPr>
            <p:cNvSpPr txBox="1"/>
            <p:nvPr/>
          </p:nvSpPr>
          <p:spPr>
            <a:xfrm>
              <a:off x="7543464" y="4883762"/>
              <a:ext cx="373820" cy="261610"/>
            </a:xfrm>
            <a:prstGeom prst="rect">
              <a:avLst/>
            </a:prstGeom>
            <a:noFill/>
          </p:spPr>
          <p:txBody>
            <a:bodyPr wrap="none" rtlCol="0">
              <a:spAutoFit/>
            </a:bodyPr>
            <a:lstStyle/>
            <a:p>
              <a:r>
                <a:rPr lang="en-US" sz="1100" dirty="0"/>
                <a:t>FN</a:t>
              </a:r>
              <a:endParaRPr lang="en-SE" sz="1100" baseline="-25000" dirty="0"/>
            </a:p>
          </p:txBody>
        </p:sp>
        <p:sp>
          <p:nvSpPr>
            <p:cNvPr id="177" name="TextBox 176">
              <a:extLst>
                <a:ext uri="{FF2B5EF4-FFF2-40B4-BE49-F238E27FC236}">
                  <a16:creationId xmlns:a16="http://schemas.microsoft.com/office/drawing/2014/main" id="{76FEFD88-8463-ED67-8009-08B1E5BAC299}"/>
                </a:ext>
              </a:extLst>
            </p:cNvPr>
            <p:cNvSpPr txBox="1"/>
            <p:nvPr/>
          </p:nvSpPr>
          <p:spPr>
            <a:xfrm>
              <a:off x="8172504" y="4870276"/>
              <a:ext cx="373820" cy="261610"/>
            </a:xfrm>
            <a:prstGeom prst="rect">
              <a:avLst/>
            </a:prstGeom>
            <a:noFill/>
          </p:spPr>
          <p:txBody>
            <a:bodyPr wrap="none" rtlCol="0">
              <a:spAutoFit/>
            </a:bodyPr>
            <a:lstStyle/>
            <a:p>
              <a:r>
                <a:rPr lang="en-US" sz="1100" dirty="0"/>
                <a:t>FN</a:t>
              </a:r>
              <a:endParaRPr lang="en-SE" sz="1100" baseline="-25000" dirty="0"/>
            </a:p>
          </p:txBody>
        </p:sp>
        <p:sp>
          <p:nvSpPr>
            <p:cNvPr id="178" name="TextBox 177">
              <a:extLst>
                <a:ext uri="{FF2B5EF4-FFF2-40B4-BE49-F238E27FC236}">
                  <a16:creationId xmlns:a16="http://schemas.microsoft.com/office/drawing/2014/main" id="{53D37E2E-343C-0007-5C4F-B761A96EB1DD}"/>
                </a:ext>
              </a:extLst>
            </p:cNvPr>
            <p:cNvSpPr txBox="1"/>
            <p:nvPr/>
          </p:nvSpPr>
          <p:spPr>
            <a:xfrm>
              <a:off x="6297405" y="4870276"/>
              <a:ext cx="381836" cy="261610"/>
            </a:xfrm>
            <a:prstGeom prst="rect">
              <a:avLst/>
            </a:prstGeom>
            <a:noFill/>
          </p:spPr>
          <p:txBody>
            <a:bodyPr wrap="square" rtlCol="0">
              <a:spAutoFit/>
            </a:bodyPr>
            <a:lstStyle/>
            <a:p>
              <a:r>
                <a:rPr lang="en-US" sz="1100" dirty="0"/>
                <a:t>TP</a:t>
              </a:r>
              <a:endParaRPr lang="en-SE" sz="1100" dirty="0"/>
            </a:p>
          </p:txBody>
        </p:sp>
        <p:sp>
          <p:nvSpPr>
            <p:cNvPr id="179" name="TextBox 178">
              <a:extLst>
                <a:ext uri="{FF2B5EF4-FFF2-40B4-BE49-F238E27FC236}">
                  <a16:creationId xmlns:a16="http://schemas.microsoft.com/office/drawing/2014/main" id="{EB2E5F88-0B62-9513-F98D-7DC0FC1A0C85}"/>
                </a:ext>
              </a:extLst>
            </p:cNvPr>
            <p:cNvSpPr txBox="1"/>
            <p:nvPr/>
          </p:nvSpPr>
          <p:spPr>
            <a:xfrm>
              <a:off x="5638795" y="4903688"/>
              <a:ext cx="381836" cy="261610"/>
            </a:xfrm>
            <a:prstGeom prst="rect">
              <a:avLst/>
            </a:prstGeom>
            <a:noFill/>
          </p:spPr>
          <p:txBody>
            <a:bodyPr wrap="square" rtlCol="0">
              <a:spAutoFit/>
            </a:bodyPr>
            <a:lstStyle/>
            <a:p>
              <a:r>
                <a:rPr lang="en-US" sz="1100" dirty="0"/>
                <a:t>TP</a:t>
              </a:r>
              <a:endParaRPr lang="en-SE" sz="1100" dirty="0"/>
            </a:p>
          </p:txBody>
        </p:sp>
        <p:sp>
          <p:nvSpPr>
            <p:cNvPr id="180" name="TextBox 179">
              <a:extLst>
                <a:ext uri="{FF2B5EF4-FFF2-40B4-BE49-F238E27FC236}">
                  <a16:creationId xmlns:a16="http://schemas.microsoft.com/office/drawing/2014/main" id="{DBCC3D53-DF8A-0A88-2670-C584C0C53EED}"/>
                </a:ext>
              </a:extLst>
            </p:cNvPr>
            <p:cNvSpPr txBox="1"/>
            <p:nvPr/>
          </p:nvSpPr>
          <p:spPr>
            <a:xfrm>
              <a:off x="6945477" y="4870276"/>
              <a:ext cx="381836" cy="261610"/>
            </a:xfrm>
            <a:prstGeom prst="rect">
              <a:avLst/>
            </a:prstGeom>
            <a:noFill/>
          </p:spPr>
          <p:txBody>
            <a:bodyPr wrap="square" rtlCol="0">
              <a:spAutoFit/>
            </a:bodyPr>
            <a:lstStyle/>
            <a:p>
              <a:r>
                <a:rPr lang="en-US" sz="1100" dirty="0"/>
                <a:t>TP</a:t>
              </a:r>
              <a:endParaRPr lang="en-SE" sz="1100" dirty="0"/>
            </a:p>
          </p:txBody>
        </p:sp>
        <p:sp>
          <p:nvSpPr>
            <p:cNvPr id="181" name="Rectangle 180">
              <a:extLst>
                <a:ext uri="{FF2B5EF4-FFF2-40B4-BE49-F238E27FC236}">
                  <a16:creationId xmlns:a16="http://schemas.microsoft.com/office/drawing/2014/main" id="{FEAF6476-F6A2-4970-6716-C66D3422DC0E}"/>
                </a:ext>
              </a:extLst>
            </p:cNvPr>
            <p:cNvSpPr/>
            <p:nvPr/>
          </p:nvSpPr>
          <p:spPr bwMode="auto">
            <a:xfrm>
              <a:off x="6824085" y="481542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2" name="TextBox 181">
              <a:extLst>
                <a:ext uri="{FF2B5EF4-FFF2-40B4-BE49-F238E27FC236}">
                  <a16:creationId xmlns:a16="http://schemas.microsoft.com/office/drawing/2014/main" id="{4EA99DEF-5179-D22B-6C74-92EDBD5DD60D}"/>
                </a:ext>
              </a:extLst>
            </p:cNvPr>
            <p:cNvSpPr txBox="1"/>
            <p:nvPr/>
          </p:nvSpPr>
          <p:spPr>
            <a:xfrm>
              <a:off x="6878886" y="4861022"/>
              <a:ext cx="373820" cy="261610"/>
            </a:xfrm>
            <a:prstGeom prst="rect">
              <a:avLst/>
            </a:prstGeom>
            <a:noFill/>
          </p:spPr>
          <p:txBody>
            <a:bodyPr wrap="none" rtlCol="0">
              <a:spAutoFit/>
            </a:bodyPr>
            <a:lstStyle/>
            <a:p>
              <a:r>
                <a:rPr lang="en-US" sz="1100" dirty="0"/>
                <a:t>FN</a:t>
              </a:r>
              <a:endParaRPr lang="en-SE" sz="1100" baseline="-25000" dirty="0"/>
            </a:p>
          </p:txBody>
        </p:sp>
        <p:sp>
          <p:nvSpPr>
            <p:cNvPr id="183" name="Rectangle 182">
              <a:extLst>
                <a:ext uri="{FF2B5EF4-FFF2-40B4-BE49-F238E27FC236}">
                  <a16:creationId xmlns:a16="http://schemas.microsoft.com/office/drawing/2014/main" id="{50A747E3-051D-C554-9BDD-11D6B4A7ACC4}"/>
                </a:ext>
              </a:extLst>
            </p:cNvPr>
            <p:cNvSpPr/>
            <p:nvPr/>
          </p:nvSpPr>
          <p:spPr bwMode="auto">
            <a:xfrm>
              <a:off x="558216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4" name="TextBox 183">
              <a:extLst>
                <a:ext uri="{FF2B5EF4-FFF2-40B4-BE49-F238E27FC236}">
                  <a16:creationId xmlns:a16="http://schemas.microsoft.com/office/drawing/2014/main" id="{531ACF8F-D6E0-F222-C71A-7F6D694ACB30}"/>
                </a:ext>
              </a:extLst>
            </p:cNvPr>
            <p:cNvSpPr txBox="1"/>
            <p:nvPr/>
          </p:nvSpPr>
          <p:spPr>
            <a:xfrm>
              <a:off x="5636962" y="4870276"/>
              <a:ext cx="373820" cy="261610"/>
            </a:xfrm>
            <a:prstGeom prst="rect">
              <a:avLst/>
            </a:prstGeom>
            <a:noFill/>
          </p:spPr>
          <p:txBody>
            <a:bodyPr wrap="none" rtlCol="0">
              <a:spAutoFit/>
            </a:bodyPr>
            <a:lstStyle/>
            <a:p>
              <a:r>
                <a:rPr lang="en-US" sz="1100" dirty="0"/>
                <a:t>FN</a:t>
              </a:r>
              <a:endParaRPr lang="en-SE" sz="1100" baseline="-25000" dirty="0"/>
            </a:p>
          </p:txBody>
        </p:sp>
      </p:grpSp>
      <p:cxnSp>
        <p:nvCxnSpPr>
          <p:cNvPr id="26" name="Straight Connector 25">
            <a:extLst>
              <a:ext uri="{FF2B5EF4-FFF2-40B4-BE49-F238E27FC236}">
                <a16:creationId xmlns:a16="http://schemas.microsoft.com/office/drawing/2014/main" id="{25650EA1-3CE8-AF15-4F88-5FC16DA3D84A}"/>
              </a:ext>
            </a:extLst>
          </p:cNvPr>
          <p:cNvCxnSpPr/>
          <p:nvPr/>
        </p:nvCxnSpPr>
        <p:spPr bwMode="auto">
          <a:xfrm>
            <a:off x="5364088" y="3429000"/>
            <a:ext cx="3703712" cy="0"/>
          </a:xfrm>
          <a:prstGeom prst="line">
            <a:avLst/>
          </a:prstGeom>
          <a:noFill/>
          <a:ln w="25400" cap="flat" cmpd="sng" algn="ctr">
            <a:solidFill>
              <a:srgbClr val="92D050"/>
            </a:solidFill>
            <a:prstDash val="dash"/>
            <a:round/>
            <a:headEnd type="none" w="med" len="med"/>
            <a:tailEnd type="none" w="med" len="med"/>
          </a:ln>
          <a:effectLst/>
        </p:spPr>
      </p:cxnSp>
      <p:grpSp>
        <p:nvGrpSpPr>
          <p:cNvPr id="28" name="Group 27">
            <a:extLst>
              <a:ext uri="{FF2B5EF4-FFF2-40B4-BE49-F238E27FC236}">
                <a16:creationId xmlns:a16="http://schemas.microsoft.com/office/drawing/2014/main" id="{01ADCDC6-7D8B-E803-038D-28CB61C02E4D}"/>
              </a:ext>
            </a:extLst>
          </p:cNvPr>
          <p:cNvGrpSpPr/>
          <p:nvPr/>
        </p:nvGrpSpPr>
        <p:grpSpPr>
          <a:xfrm>
            <a:off x="8088317" y="406678"/>
            <a:ext cx="514642" cy="358026"/>
            <a:chOff x="6223501" y="1409857"/>
            <a:chExt cx="514642" cy="358026"/>
          </a:xfrm>
          <a:solidFill>
            <a:srgbClr val="0000FF"/>
          </a:solidFill>
        </p:grpSpPr>
        <p:sp>
          <p:nvSpPr>
            <p:cNvPr id="30" name="Rectangle 29">
              <a:extLst>
                <a:ext uri="{FF2B5EF4-FFF2-40B4-BE49-F238E27FC236}">
                  <a16:creationId xmlns:a16="http://schemas.microsoft.com/office/drawing/2014/main" id="{E121113B-08DE-B37C-941F-7C1B65E1F00A}"/>
                </a:ext>
              </a:extLst>
            </p:cNvPr>
            <p:cNvSpPr/>
            <p:nvPr/>
          </p:nvSpPr>
          <p:spPr bwMode="auto">
            <a:xfrm>
              <a:off x="6223501" y="1409857"/>
              <a:ext cx="514642" cy="35802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33" name="TextBox 32">
              <a:extLst>
                <a:ext uri="{FF2B5EF4-FFF2-40B4-BE49-F238E27FC236}">
                  <a16:creationId xmlns:a16="http://schemas.microsoft.com/office/drawing/2014/main" id="{9F708900-8088-E1DA-963F-3966F69B3406}"/>
                </a:ext>
              </a:extLst>
            </p:cNvPr>
            <p:cNvSpPr txBox="1"/>
            <p:nvPr/>
          </p:nvSpPr>
          <p:spPr>
            <a:xfrm>
              <a:off x="6306838" y="1465658"/>
              <a:ext cx="416982" cy="246221"/>
            </a:xfrm>
            <a:prstGeom prst="rect">
              <a:avLst/>
            </a:prstGeom>
            <a:grp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grpSp>
        <p:nvGrpSpPr>
          <p:cNvPr id="37" name="Group 36">
            <a:extLst>
              <a:ext uri="{FF2B5EF4-FFF2-40B4-BE49-F238E27FC236}">
                <a16:creationId xmlns:a16="http://schemas.microsoft.com/office/drawing/2014/main" id="{247AB50E-43E6-5EFA-D991-49CA4F261586}"/>
              </a:ext>
            </a:extLst>
          </p:cNvPr>
          <p:cNvGrpSpPr/>
          <p:nvPr/>
        </p:nvGrpSpPr>
        <p:grpSpPr>
          <a:xfrm>
            <a:off x="8065415" y="3827809"/>
            <a:ext cx="514642" cy="358026"/>
            <a:chOff x="6223501" y="1409857"/>
            <a:chExt cx="514642" cy="358026"/>
          </a:xfrm>
          <a:solidFill>
            <a:srgbClr val="0000FF"/>
          </a:solidFill>
        </p:grpSpPr>
        <p:sp>
          <p:nvSpPr>
            <p:cNvPr id="39" name="Rectangle 38">
              <a:extLst>
                <a:ext uri="{FF2B5EF4-FFF2-40B4-BE49-F238E27FC236}">
                  <a16:creationId xmlns:a16="http://schemas.microsoft.com/office/drawing/2014/main" id="{64A5571D-8157-1831-1E36-0E53F22F361D}"/>
                </a:ext>
              </a:extLst>
            </p:cNvPr>
            <p:cNvSpPr/>
            <p:nvPr/>
          </p:nvSpPr>
          <p:spPr bwMode="auto">
            <a:xfrm>
              <a:off x="6223501" y="1409857"/>
              <a:ext cx="514642" cy="35802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40" name="TextBox 39">
              <a:extLst>
                <a:ext uri="{FF2B5EF4-FFF2-40B4-BE49-F238E27FC236}">
                  <a16:creationId xmlns:a16="http://schemas.microsoft.com/office/drawing/2014/main" id="{40B0AAB9-8C7C-2C38-CE0C-89DE0F82D8F9}"/>
                </a:ext>
              </a:extLst>
            </p:cNvPr>
            <p:cNvSpPr txBox="1"/>
            <p:nvPr/>
          </p:nvSpPr>
          <p:spPr>
            <a:xfrm>
              <a:off x="6306838" y="1465658"/>
              <a:ext cx="416982" cy="246221"/>
            </a:xfrm>
            <a:prstGeom prst="rect">
              <a:avLst/>
            </a:prstGeom>
            <a:grp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graphicFrame>
        <p:nvGraphicFramePr>
          <p:cNvPr id="42" name="Table 41">
            <a:extLst>
              <a:ext uri="{FF2B5EF4-FFF2-40B4-BE49-F238E27FC236}">
                <a16:creationId xmlns:a16="http://schemas.microsoft.com/office/drawing/2014/main" id="{389627EE-D0B7-F71E-7575-02FBDC6E4F94}"/>
              </a:ext>
            </a:extLst>
          </p:cNvPr>
          <p:cNvGraphicFramePr>
            <a:graphicFrameLocks/>
          </p:cNvGraphicFramePr>
          <p:nvPr>
            <p:extLst>
              <p:ext uri="{D42A27DB-BD31-4B8C-83A1-F6EECF244321}">
                <p14:modId xmlns:p14="http://schemas.microsoft.com/office/powerpoint/2010/main" val="2580365457"/>
              </p:ext>
            </p:extLst>
          </p:nvPr>
        </p:nvGraphicFramePr>
        <p:xfrm>
          <a:off x="1780131" y="5842326"/>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pPr algn="ctr"/>
                      <a:r>
                        <a:rPr lang="en-US" sz="1200" dirty="0"/>
                        <a:t>FN</a:t>
                      </a:r>
                      <a:endParaRPr lang="en-SE" sz="1200" dirty="0"/>
                    </a:p>
                  </a:txBody>
                  <a:tcPr anchor="ctr">
                    <a:solidFill>
                      <a:srgbClr val="ED7D31"/>
                    </a:solidFill>
                  </a:tcPr>
                </a:tc>
                <a:tc>
                  <a:txBody>
                    <a:bodyPr/>
                    <a:lstStyle/>
                    <a:p>
                      <a:pPr algn="ctr"/>
                      <a:r>
                        <a:rPr lang="en-US" sz="1200" dirty="0"/>
                        <a:t>TN</a:t>
                      </a:r>
                      <a:endParaRPr lang="en-SE" sz="1200" dirty="0"/>
                    </a:p>
                  </a:txBody>
                  <a:tcPr anchor="ctr">
                    <a:solidFill>
                      <a:schemeClr val="bg1"/>
                    </a:solidFill>
                  </a:tcPr>
                </a:tc>
                <a:extLst>
                  <a:ext uri="{0D108BD9-81ED-4DB2-BD59-A6C34878D82A}">
                    <a16:rowId xmlns:a16="http://schemas.microsoft.com/office/drawing/2014/main" val="4241156382"/>
                  </a:ext>
                </a:extLst>
              </a:tr>
              <a:tr h="341509">
                <a:tc>
                  <a:txBody>
                    <a:bodyPr/>
                    <a:lstStyle/>
                    <a:p>
                      <a:pPr algn="ctr"/>
                      <a:r>
                        <a:rPr lang="en-US" sz="1200" dirty="0">
                          <a:solidFill>
                            <a:schemeClr val="tx1"/>
                          </a:solidFill>
                        </a:rPr>
                        <a:t>TP</a:t>
                      </a:r>
                      <a:endParaRPr lang="en-SE" sz="1200" dirty="0">
                        <a:solidFill>
                          <a:schemeClr val="tx1"/>
                        </a:solidFill>
                      </a:endParaRPr>
                    </a:p>
                  </a:txBody>
                  <a:tcPr anchor="ctr">
                    <a:solidFill>
                      <a:srgbClr val="00B050"/>
                    </a:solidFill>
                  </a:tcPr>
                </a:tc>
                <a:tc>
                  <a:txBody>
                    <a:bodyPr/>
                    <a:lstStyle/>
                    <a:p>
                      <a:pPr algn="ctr"/>
                      <a:r>
                        <a:rPr lang="en-US" sz="1200" dirty="0"/>
                        <a:t>FP</a:t>
                      </a:r>
                    </a:p>
                  </a:txBody>
                  <a:tcPr anchor="ctr">
                    <a:solidFill>
                      <a:srgbClr val="C00000"/>
                    </a:solidFill>
                  </a:tcPr>
                </a:tc>
                <a:extLst>
                  <a:ext uri="{0D108BD9-81ED-4DB2-BD59-A6C34878D82A}">
                    <a16:rowId xmlns:a16="http://schemas.microsoft.com/office/drawing/2014/main" val="2395611723"/>
                  </a:ext>
                </a:extLst>
              </a:tr>
            </a:tbl>
          </a:graphicData>
        </a:graphic>
      </p:graphicFrame>
    </p:spTree>
    <p:extLst>
      <p:ext uri="{BB962C8B-B14F-4D97-AF65-F5344CB8AC3E}">
        <p14:creationId xmlns:p14="http://schemas.microsoft.com/office/powerpoint/2010/main" val="3633011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21</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443636" cy="2395792"/>
              </a:xfrm>
            </p:spPr>
            <p:txBody>
              <a:bodyPr/>
              <a:lstStyle/>
              <a:p>
                <a:r>
                  <a:rPr lang="en-US" sz="1400" dirty="0"/>
                  <a:t>Suppose an image contains 3 dogs in it, i.e., 3 GT boxes with label Dog (</a:t>
                </a:r>
                <a14:m>
                  <m:oMath xmlns:m="http://schemas.openxmlformats.org/officeDocument/2006/math">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r>
                      <a:rPr lang="en-US" sz="1400" b="0" i="1" smtClean="0">
                        <a:latin typeface="Cambria Math" panose="02040503050406030204" pitchFamily="18" charset="0"/>
                      </a:rPr>
                      <m:t>=3</m:t>
                    </m:r>
                  </m:oMath>
                </a14:m>
                <a:r>
                  <a:rPr lang="en-US" sz="1400" dirty="0"/>
                  <a:t>). Prediction confidence scores of Dog class for 5 predicted boxes: (</a:t>
                </a:r>
                <a:r>
                  <a:rPr lang="en-US" sz="1400" dirty="0">
                    <a:solidFill>
                      <a:srgbClr val="00B050"/>
                    </a:solidFill>
                  </a:rPr>
                  <a:t>.99, .95, </a:t>
                </a:r>
                <a:r>
                  <a:rPr lang="en-US" sz="1400" dirty="0">
                    <a:solidFill>
                      <a:srgbClr val="C00000"/>
                    </a:solidFill>
                  </a:rPr>
                  <a:t>.9, .5, </a:t>
                </a:r>
                <a:r>
                  <a:rPr lang="en-US" sz="1400" dirty="0">
                    <a:solidFill>
                      <a:srgbClr val="00B050"/>
                    </a:solidFill>
                  </a:rPr>
                  <a:t>.1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a:t>
                </a:r>
              </a:p>
              <a:p>
                <a:r>
                  <a:rPr lang="en-US" sz="1400" dirty="0"/>
                  <a:t>With score threshold of .1, 3 out of 3 GT boxes are detected with Recall</a:t>
                </a:r>
                <a14:m>
                  <m:oMath xmlns:m="http://schemas.openxmlformats.org/officeDocument/2006/math">
                    <m:r>
                      <a:rPr lang="en-US" sz="1400" b="0" i="1" smtClean="0">
                        <a:latin typeface="Cambria Math" panose="02040503050406030204" pitchFamily="18" charset="0"/>
                      </a:rPr>
                      <m:t>=1.0</m:t>
                    </m:r>
                  </m:oMath>
                </a14:m>
                <a:endParaRPr lang="en-SE"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443636" cy="2395792"/>
              </a:xfrm>
              <a:blipFill>
                <a:blip r:embed="rId3"/>
                <a:stretch>
                  <a:fillRect l="-95"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extLst>
              <p:ext uri="{D42A27DB-BD31-4B8C-83A1-F6EECF244321}">
                <p14:modId xmlns:p14="http://schemas.microsoft.com/office/powerpoint/2010/main" val="4208111767"/>
              </p:ext>
            </p:extLst>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extLst>
              <p:ext uri="{D42A27DB-BD31-4B8C-83A1-F6EECF244321}">
                <p14:modId xmlns:p14="http://schemas.microsoft.com/office/powerpoint/2010/main" val="1483364378"/>
              </p:ext>
            </p:extLst>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extLst>
              <p:ext uri="{D42A27DB-BD31-4B8C-83A1-F6EECF244321}">
                <p14:modId xmlns:p14="http://schemas.microsoft.com/office/powerpoint/2010/main" val="2837075442"/>
              </p:ext>
            </p:extLst>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extLst>
              <p:ext uri="{D42A27DB-BD31-4B8C-83A1-F6EECF244321}">
                <p14:modId xmlns:p14="http://schemas.microsoft.com/office/powerpoint/2010/main" val="1616885803"/>
              </p:ext>
            </p:extLst>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extLst>
              <p:ext uri="{D42A27DB-BD31-4B8C-83A1-F6EECF244321}">
                <p14:modId xmlns:p14="http://schemas.microsoft.com/office/powerpoint/2010/main" val="2704790524"/>
              </p:ext>
            </p:extLst>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.67,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375954"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8"/>
                <a:stretch>
                  <a:fillRect/>
                </a:stretch>
              </a:blipFill>
            </p:spPr>
            <p:txBody>
              <a:bodyPr/>
              <a:lstStyle/>
              <a:p>
                <a:r>
                  <a:rPr lang="en-SE">
                    <a:noFill/>
                  </a:rPr>
                  <a:t> </a:t>
                </a:r>
              </a:p>
            </p:txBody>
          </p:sp>
        </mc:Fallback>
      </mc:AlternateContent>
      <p:grpSp>
        <p:nvGrpSpPr>
          <p:cNvPr id="64" name="Group 63">
            <a:extLst>
              <a:ext uri="{FF2B5EF4-FFF2-40B4-BE49-F238E27FC236}">
                <a16:creationId xmlns:a16="http://schemas.microsoft.com/office/drawing/2014/main" id="{02B1803D-AEDC-5022-1C5E-40A0B4573E10}"/>
              </a:ext>
            </a:extLst>
          </p:cNvPr>
          <p:cNvGrpSpPr/>
          <p:nvPr/>
        </p:nvGrpSpPr>
        <p:grpSpPr>
          <a:xfrm>
            <a:off x="6444208" y="89633"/>
            <a:ext cx="2100773" cy="2043223"/>
            <a:chOff x="3628212" y="3217375"/>
            <a:chExt cx="2100773" cy="2043223"/>
          </a:xfrm>
        </p:grpSpPr>
        <p:sp>
          <p:nvSpPr>
            <p:cNvPr id="56" name="Freeform: Shape 55">
              <a:extLst>
                <a:ext uri="{FF2B5EF4-FFF2-40B4-BE49-F238E27FC236}">
                  <a16:creationId xmlns:a16="http://schemas.microsoft.com/office/drawing/2014/main" id="{49E8DE25-DA2D-E1C0-97DB-47F624017955}"/>
                </a:ext>
              </a:extLst>
            </p:cNvPr>
            <p:cNvSpPr/>
            <p:nvPr/>
          </p:nvSpPr>
          <p:spPr bwMode="auto">
            <a:xfrm>
              <a:off x="4044950" y="3365500"/>
              <a:ext cx="1454150" cy="1593850"/>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150" h="1593850">
                  <a:moveTo>
                    <a:pt x="939800" y="6350"/>
                  </a:moveTo>
                  <a:cubicBezTo>
                    <a:pt x="941917" y="270933"/>
                    <a:pt x="944033" y="535517"/>
                    <a:pt x="946150" y="800100"/>
                  </a:cubicBezTo>
                  <a:lnTo>
                    <a:pt x="1454150" y="628650"/>
                  </a:lnTo>
                  <a:cubicBezTo>
                    <a:pt x="1452033" y="948267"/>
                    <a:pt x="1449917" y="1267883"/>
                    <a:pt x="1447800" y="1587500"/>
                  </a:cubicBezTo>
                  <a:lnTo>
                    <a:pt x="0" y="1593850"/>
                  </a:lnTo>
                  <a:lnTo>
                    <a:pt x="0" y="0"/>
                  </a:lnTo>
                  <a:lnTo>
                    <a:pt x="939800" y="635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7555465B-B8C1-91C7-C1A4-7BA597217693}"/>
                </a:ext>
              </a:extLst>
            </p:cNvPr>
            <p:cNvSpPr txBox="1"/>
            <p:nvPr/>
          </p:nvSpPr>
          <p:spPr>
            <a:xfrm>
              <a:off x="4417096" y="4922044"/>
              <a:ext cx="752129" cy="338554"/>
            </a:xfrm>
            <a:prstGeom prst="rect">
              <a:avLst/>
            </a:prstGeom>
            <a:noFill/>
          </p:spPr>
          <p:txBody>
            <a:bodyPr wrap="none" rtlCol="0">
              <a:spAutoFit/>
            </a:bodyPr>
            <a:lstStyle/>
            <a:p>
              <a:r>
                <a:rPr lang="en-US" sz="1600" dirty="0"/>
                <a:t>Recall</a:t>
              </a:r>
              <a:endParaRPr lang="en-SE" sz="1600" dirty="0"/>
            </a:p>
          </p:txBody>
        </p:sp>
        <p:sp>
          <p:nvSpPr>
            <p:cNvPr id="23" name="TextBox 22">
              <a:extLst>
                <a:ext uri="{FF2B5EF4-FFF2-40B4-BE49-F238E27FC236}">
                  <a16:creationId xmlns:a16="http://schemas.microsoft.com/office/drawing/2014/main" id="{49321C56-FD5E-F07B-2949-225240F6760A}"/>
                </a:ext>
              </a:extLst>
            </p:cNvPr>
            <p:cNvSpPr txBox="1"/>
            <p:nvPr/>
          </p:nvSpPr>
          <p:spPr>
            <a:xfrm rot="16200000">
              <a:off x="3354750" y="4055652"/>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4465228"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4932040"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6" name="TextBox 25">
              <a:extLst>
                <a:ext uri="{FF2B5EF4-FFF2-40B4-BE49-F238E27FC236}">
                  <a16:creationId xmlns:a16="http://schemas.microsoft.com/office/drawing/2014/main" id="{B1EB0F28-07AB-D623-5F1C-C58532257969}"/>
                </a:ext>
              </a:extLst>
            </p:cNvPr>
            <p:cNvSpPr txBox="1"/>
            <p:nvPr/>
          </p:nvSpPr>
          <p:spPr>
            <a:xfrm>
              <a:off x="5258985" y="4922044"/>
              <a:ext cx="470000"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74ABD3DC-E28E-0333-DDEE-5EF5740E17C5}"/>
                </a:ext>
              </a:extLst>
            </p:cNvPr>
            <p:cNvSpPr txBox="1"/>
            <p:nvPr/>
          </p:nvSpPr>
          <p:spPr>
            <a:xfrm>
              <a:off x="3628212" y="3217375"/>
              <a:ext cx="470000" cy="338554"/>
            </a:xfrm>
            <a:prstGeom prst="rect">
              <a:avLst/>
            </a:prstGeom>
            <a:noFill/>
          </p:spPr>
          <p:txBody>
            <a:bodyPr wrap="none" rtlCol="0">
              <a:spAutoFit/>
            </a:bodyPr>
            <a:lstStyle/>
            <a:p>
              <a:r>
                <a:rPr lang="en-US" sz="1600" dirty="0"/>
                <a:t>1.0</a:t>
              </a:r>
              <a:endParaRPr lang="en-SE" sz="1600" dirty="0"/>
            </a:p>
          </p:txBody>
        </p:sp>
        <p:sp>
          <p:nvSpPr>
            <p:cNvPr id="28" name="Oval 27">
              <a:extLst>
                <a:ext uri="{FF2B5EF4-FFF2-40B4-BE49-F238E27FC236}">
                  <a16:creationId xmlns:a16="http://schemas.microsoft.com/office/drawing/2014/main" id="{15A48997-FD11-D35E-7592-71A768512C95}"/>
                </a:ext>
              </a:extLst>
            </p:cNvPr>
            <p:cNvSpPr/>
            <p:nvPr/>
          </p:nvSpPr>
          <p:spPr bwMode="auto">
            <a:xfrm>
              <a:off x="4933085" y="384832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Oval 48">
              <a:extLst>
                <a:ext uri="{FF2B5EF4-FFF2-40B4-BE49-F238E27FC236}">
                  <a16:creationId xmlns:a16="http://schemas.microsoft.com/office/drawing/2014/main" id="{8A13E29A-CE87-4159-0B46-6DDEB27D624C}"/>
                </a:ext>
              </a:extLst>
            </p:cNvPr>
            <p:cNvSpPr/>
            <p:nvPr/>
          </p:nvSpPr>
          <p:spPr bwMode="auto">
            <a:xfrm>
              <a:off x="4935029" y="410175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0" name="Oval 49">
              <a:extLst>
                <a:ext uri="{FF2B5EF4-FFF2-40B4-BE49-F238E27FC236}">
                  <a16:creationId xmlns:a16="http://schemas.microsoft.com/office/drawing/2014/main" id="{203D2C09-6205-002E-4932-03386546DD0F}"/>
                </a:ext>
              </a:extLst>
            </p:cNvPr>
            <p:cNvSpPr/>
            <p:nvPr/>
          </p:nvSpPr>
          <p:spPr bwMode="auto">
            <a:xfrm>
              <a:off x="5434725" y="394023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2264"/>
                <a:ext cx="6638617"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a:t>
                </a:r>
                <a:r>
                  <a:rPr lang="en-US" sz="1400" kern="0" dirty="0"/>
                  <a:t>: 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a:t>
                </a:r>
                <a:r>
                  <a:rPr lang="en-US" sz="1400" dirty="0"/>
                  <a:t>(</a:t>
                </a:r>
                <a14:m>
                  <m:oMath xmlns:m="http://schemas.openxmlformats.org/officeDocument/2006/math">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r>
                      <a:rPr lang="en-US" sz="1400" b="0" i="1" smtClean="0">
                        <a:latin typeface="Cambria Math" panose="02040503050406030204" pitchFamily="18" charset="0"/>
                      </a:rPr>
                      <m:t>=10</m:t>
                    </m:r>
                  </m:oMath>
                </a14:m>
                <a:r>
                  <a:rPr lang="en-US" sz="1400" dirty="0"/>
                  <a:t>)</a:t>
                </a:r>
                <a:r>
                  <a:rPr lang="en-US" sz="1400" kern="0" dirty="0"/>
                  <a:t>. Prediction confidence scores of Dog class for 5 predicted boxes: (</a:t>
                </a:r>
                <a:r>
                  <a:rPr lang="en-US" sz="1400" kern="0" dirty="0">
                    <a:solidFill>
                      <a:srgbClr val="00B050"/>
                    </a:solidFill>
                  </a:rPr>
                  <a:t>.99, .95, </a:t>
                </a:r>
                <a:r>
                  <a:rPr lang="en-US" sz="1400" kern="0" dirty="0">
                    <a:solidFill>
                      <a:srgbClr val="C00000"/>
                    </a:solidFill>
                  </a:rPr>
                  <a:t>.9, .5, </a:t>
                </a:r>
                <a:r>
                  <a:rPr lang="en-US" sz="1400" kern="0" dirty="0">
                    <a:solidFill>
                      <a:srgbClr val="00B050"/>
                    </a:solidFill>
                  </a:rPr>
                  <a:t>.1</a:t>
                </a:r>
                <a:r>
                  <a:rPr lang="en-US" sz="1400" kern="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dirty="0"/>
                  <a:t>With score threshold of .1, 3 out of 10 GT boxes are detected with Recall</a:t>
                </a:r>
                <a14:m>
                  <m:oMath xmlns:m="http://schemas.openxmlformats.org/officeDocument/2006/math">
                    <m:r>
                      <a:rPr lang="en-US" sz="1400" b="0" i="1" smtClean="0">
                        <a:latin typeface="Cambria Math" panose="02040503050406030204" pitchFamily="18" charset="0"/>
                      </a:rPr>
                      <m:t>=.3</m:t>
                    </m:r>
                  </m:oMath>
                </a14:m>
                <a:endParaRPr lang="en-SE"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2264"/>
                <a:ext cx="6638617" cy="1950952"/>
              </a:xfrm>
              <a:prstGeom prst="rect">
                <a:avLst/>
              </a:prstGeom>
              <a:blipFill>
                <a:blip r:embed="rId9"/>
                <a:stretch>
                  <a:fillRect l="-92" t="-313" r="-367" b="-10000"/>
                </a:stretch>
              </a:blipFill>
              <a:ln w="9525">
                <a:noFill/>
                <a:miter lim="800000"/>
                <a:headEnd/>
                <a:tailEnd/>
              </a:ln>
            </p:spPr>
            <p:txBody>
              <a:bodyPr/>
              <a:lstStyle/>
              <a:p>
                <a:r>
                  <a:rPr lang="en-SE">
                    <a:noFill/>
                  </a:rPr>
                  <a:t> </a:t>
                </a:r>
              </a:p>
            </p:txBody>
          </p:sp>
        </mc:Fallback>
      </mc:AlternateContent>
      <p:sp>
        <p:nvSpPr>
          <p:cNvPr id="149" name="Freeform: Shape 148">
            <a:extLst>
              <a:ext uri="{FF2B5EF4-FFF2-40B4-BE49-F238E27FC236}">
                <a16:creationId xmlns:a16="http://schemas.microsoft.com/office/drawing/2014/main" id="{3925DFE9-3368-37B1-DD84-76B434408947}"/>
              </a:ext>
            </a:extLst>
          </p:cNvPr>
          <p:cNvSpPr/>
          <p:nvPr/>
        </p:nvSpPr>
        <p:spPr bwMode="auto">
          <a:xfrm>
            <a:off x="6932953" y="3558745"/>
            <a:ext cx="517525" cy="1595423"/>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 name="connsiteX0" fmla="*/ 939800 w 1454150"/>
              <a:gd name="connsiteY0" fmla="*/ 6350 h 1593850"/>
              <a:gd name="connsiteX1" fmla="*/ 316976 w 1454150"/>
              <a:gd name="connsiteY1" fmla="*/ 825267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 name="connsiteX0" fmla="*/ 327404 w 1454150"/>
              <a:gd name="connsiteY0" fmla="*/ 0 h 1646223"/>
              <a:gd name="connsiteX1" fmla="*/ 316976 w 1454150"/>
              <a:gd name="connsiteY1" fmla="*/ 877640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7404 w 1454150"/>
              <a:gd name="connsiteY0" fmla="*/ 0 h 1646223"/>
              <a:gd name="connsiteX1" fmla="*/ 342143 w 1454150"/>
              <a:gd name="connsiteY1" fmla="*/ 869251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7404 w 1454150"/>
              <a:gd name="connsiteY0" fmla="*/ 0 h 1646223"/>
              <a:gd name="connsiteX1" fmla="*/ 310393 w 1454150"/>
              <a:gd name="connsiteY1" fmla="*/ 875601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1054 w 1454150"/>
              <a:gd name="connsiteY0" fmla="*/ 0 h 1595423"/>
              <a:gd name="connsiteX1" fmla="*/ 310393 w 1454150"/>
              <a:gd name="connsiteY1" fmla="*/ 824801 h 1595423"/>
              <a:gd name="connsiteX2" fmla="*/ 1454150 w 1454150"/>
              <a:gd name="connsiteY2" fmla="*/ 630223 h 1595423"/>
              <a:gd name="connsiteX3" fmla="*/ 1447800 w 1454150"/>
              <a:gd name="connsiteY3" fmla="*/ 1589073 h 1595423"/>
              <a:gd name="connsiteX4" fmla="*/ 0 w 1454150"/>
              <a:gd name="connsiteY4" fmla="*/ 1595423 h 1595423"/>
              <a:gd name="connsiteX5" fmla="*/ 0 w 1454150"/>
              <a:gd name="connsiteY5" fmla="*/ 1573 h 1595423"/>
              <a:gd name="connsiteX6" fmla="*/ 321054 w 1454150"/>
              <a:gd name="connsiteY6" fmla="*/ 0 h 1595423"/>
              <a:gd name="connsiteX0" fmla="*/ 321054 w 1454150"/>
              <a:gd name="connsiteY0" fmla="*/ 0 h 1595423"/>
              <a:gd name="connsiteX1" fmla="*/ 335793 w 1454150"/>
              <a:gd name="connsiteY1" fmla="*/ 799401 h 1595423"/>
              <a:gd name="connsiteX2" fmla="*/ 1454150 w 1454150"/>
              <a:gd name="connsiteY2" fmla="*/ 630223 h 1595423"/>
              <a:gd name="connsiteX3" fmla="*/ 1447800 w 1454150"/>
              <a:gd name="connsiteY3" fmla="*/ 1589073 h 1595423"/>
              <a:gd name="connsiteX4" fmla="*/ 0 w 1454150"/>
              <a:gd name="connsiteY4" fmla="*/ 1595423 h 1595423"/>
              <a:gd name="connsiteX5" fmla="*/ 0 w 1454150"/>
              <a:gd name="connsiteY5" fmla="*/ 1573 h 1595423"/>
              <a:gd name="connsiteX6" fmla="*/ 321054 w 1454150"/>
              <a:gd name="connsiteY6" fmla="*/ 0 h 1595423"/>
              <a:gd name="connsiteX0" fmla="*/ 321054 w 1447803"/>
              <a:gd name="connsiteY0" fmla="*/ 0 h 1595423"/>
              <a:gd name="connsiteX1" fmla="*/ 335793 w 1447803"/>
              <a:gd name="connsiteY1" fmla="*/ 799401 h 1595423"/>
              <a:gd name="connsiteX2" fmla="*/ 552450 w 1447803"/>
              <a:gd name="connsiteY2" fmla="*/ 623873 h 1595423"/>
              <a:gd name="connsiteX3" fmla="*/ 1447800 w 1447803"/>
              <a:gd name="connsiteY3" fmla="*/ 1589073 h 1595423"/>
              <a:gd name="connsiteX4" fmla="*/ 0 w 1447803"/>
              <a:gd name="connsiteY4" fmla="*/ 1595423 h 1595423"/>
              <a:gd name="connsiteX5" fmla="*/ 0 w 1447803"/>
              <a:gd name="connsiteY5" fmla="*/ 1573 h 1595423"/>
              <a:gd name="connsiteX6" fmla="*/ 321054 w 1447803"/>
              <a:gd name="connsiteY6" fmla="*/ 0 h 1595423"/>
              <a:gd name="connsiteX0" fmla="*/ 321054 w 1447800"/>
              <a:gd name="connsiteY0" fmla="*/ 0 h 1595423"/>
              <a:gd name="connsiteX1" fmla="*/ 335793 w 1447800"/>
              <a:gd name="connsiteY1" fmla="*/ 799401 h 1595423"/>
              <a:gd name="connsiteX2" fmla="*/ 5524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524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270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0800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533400"/>
              <a:gd name="connsiteY0" fmla="*/ 0 h 1595423"/>
              <a:gd name="connsiteX1" fmla="*/ 335793 w 533400"/>
              <a:gd name="connsiteY1" fmla="*/ 799401 h 1595423"/>
              <a:gd name="connsiteX2" fmla="*/ 508000 w 533400"/>
              <a:gd name="connsiteY2" fmla="*/ 623873 h 1595423"/>
              <a:gd name="connsiteX3" fmla="*/ 533400 w 533400"/>
              <a:gd name="connsiteY3" fmla="*/ 1589073 h 1595423"/>
              <a:gd name="connsiteX4" fmla="*/ 0 w 533400"/>
              <a:gd name="connsiteY4" fmla="*/ 1595423 h 1595423"/>
              <a:gd name="connsiteX5" fmla="*/ 0 w 533400"/>
              <a:gd name="connsiteY5" fmla="*/ 1573 h 1595423"/>
              <a:gd name="connsiteX6" fmla="*/ 321054 w 533400"/>
              <a:gd name="connsiteY6" fmla="*/ 0 h 1595423"/>
              <a:gd name="connsiteX0" fmla="*/ 321054 w 520700"/>
              <a:gd name="connsiteY0" fmla="*/ 0 h 1595423"/>
              <a:gd name="connsiteX1" fmla="*/ 335793 w 520700"/>
              <a:gd name="connsiteY1" fmla="*/ 799401 h 1595423"/>
              <a:gd name="connsiteX2" fmla="*/ 508000 w 520700"/>
              <a:gd name="connsiteY2" fmla="*/ 623873 h 1595423"/>
              <a:gd name="connsiteX3" fmla="*/ 520700 w 520700"/>
              <a:gd name="connsiteY3" fmla="*/ 1576373 h 1595423"/>
              <a:gd name="connsiteX4" fmla="*/ 0 w 520700"/>
              <a:gd name="connsiteY4" fmla="*/ 1595423 h 1595423"/>
              <a:gd name="connsiteX5" fmla="*/ 0 w 520700"/>
              <a:gd name="connsiteY5" fmla="*/ 1573 h 1595423"/>
              <a:gd name="connsiteX6" fmla="*/ 321054 w 520700"/>
              <a:gd name="connsiteY6" fmla="*/ 0 h 1595423"/>
              <a:gd name="connsiteX0" fmla="*/ 321054 w 530225"/>
              <a:gd name="connsiteY0" fmla="*/ 0 h 1601773"/>
              <a:gd name="connsiteX1" fmla="*/ 335793 w 530225"/>
              <a:gd name="connsiteY1" fmla="*/ 799401 h 1601773"/>
              <a:gd name="connsiteX2" fmla="*/ 508000 w 530225"/>
              <a:gd name="connsiteY2" fmla="*/ 623873 h 1601773"/>
              <a:gd name="connsiteX3" fmla="*/ 530225 w 530225"/>
              <a:gd name="connsiteY3" fmla="*/ 1601773 h 1601773"/>
              <a:gd name="connsiteX4" fmla="*/ 0 w 530225"/>
              <a:gd name="connsiteY4" fmla="*/ 1595423 h 1601773"/>
              <a:gd name="connsiteX5" fmla="*/ 0 w 530225"/>
              <a:gd name="connsiteY5" fmla="*/ 1573 h 1601773"/>
              <a:gd name="connsiteX6" fmla="*/ 321054 w 530225"/>
              <a:gd name="connsiteY6" fmla="*/ 0 h 160177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21505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5" h="1595423">
                <a:moveTo>
                  <a:pt x="321054" y="0"/>
                </a:moveTo>
                <a:cubicBezTo>
                  <a:pt x="323171" y="264583"/>
                  <a:pt x="319388" y="534818"/>
                  <a:pt x="321505" y="799401"/>
                </a:cubicBezTo>
                <a:lnTo>
                  <a:pt x="508000" y="623873"/>
                </a:lnTo>
                <a:lnTo>
                  <a:pt x="517525" y="1592248"/>
                </a:lnTo>
                <a:lnTo>
                  <a:pt x="0" y="1595423"/>
                </a:lnTo>
                <a:lnTo>
                  <a:pt x="0" y="1573"/>
                </a:lnTo>
                <a:lnTo>
                  <a:pt x="321054" y="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0" name="TextBox 149">
            <a:extLst>
              <a:ext uri="{FF2B5EF4-FFF2-40B4-BE49-F238E27FC236}">
                <a16:creationId xmlns:a16="http://schemas.microsoft.com/office/drawing/2014/main" id="{203605F8-B445-17EB-709F-37602C8022E4}"/>
              </a:ext>
            </a:extLst>
          </p:cNvPr>
          <p:cNvSpPr txBox="1"/>
          <p:nvPr/>
        </p:nvSpPr>
        <p:spPr>
          <a:xfrm>
            <a:off x="7305100" y="5092710"/>
            <a:ext cx="752129" cy="338554"/>
          </a:xfrm>
          <a:prstGeom prst="rect">
            <a:avLst/>
          </a:prstGeom>
          <a:noFill/>
        </p:spPr>
        <p:txBody>
          <a:bodyPr wrap="none" rtlCol="0">
            <a:spAutoFit/>
          </a:bodyPr>
          <a:lstStyle/>
          <a:p>
            <a:r>
              <a:rPr lang="en-US" sz="1600" dirty="0"/>
              <a:t>Recall</a:t>
            </a:r>
            <a:endParaRPr lang="en-SE" sz="1600" dirty="0"/>
          </a:p>
        </p:txBody>
      </p:sp>
      <p:sp>
        <p:nvSpPr>
          <p:cNvPr id="151" name="TextBox 150">
            <a:extLst>
              <a:ext uri="{FF2B5EF4-FFF2-40B4-BE49-F238E27FC236}">
                <a16:creationId xmlns:a16="http://schemas.microsoft.com/office/drawing/2014/main" id="{AF4BD6B8-7050-77B1-5D8D-B1083FB80D50}"/>
              </a:ext>
            </a:extLst>
          </p:cNvPr>
          <p:cNvSpPr txBox="1"/>
          <p:nvPr/>
        </p:nvSpPr>
        <p:spPr>
          <a:xfrm rot="16200000">
            <a:off x="6242754" y="4250471"/>
            <a:ext cx="1026243" cy="338554"/>
          </a:xfrm>
          <a:prstGeom prst="rect">
            <a:avLst/>
          </a:prstGeom>
          <a:noFill/>
        </p:spPr>
        <p:txBody>
          <a:bodyPr wrap="none" rtlCol="0">
            <a:spAutoFit/>
          </a:bodyPr>
          <a:lstStyle/>
          <a:p>
            <a:r>
              <a:rPr lang="en-US" sz="1600" dirty="0"/>
              <a:t>Precision</a:t>
            </a:r>
            <a:endParaRPr lang="en-SE" sz="1600" dirty="0"/>
          </a:p>
        </p:txBody>
      </p:sp>
      <p:sp>
        <p:nvSpPr>
          <p:cNvPr id="152" name="Oval 151">
            <a:extLst>
              <a:ext uri="{FF2B5EF4-FFF2-40B4-BE49-F238E27FC236}">
                <a16:creationId xmlns:a16="http://schemas.microsoft.com/office/drawing/2014/main" id="{05481C50-6B94-CC1E-5339-4A424ACD2A70}"/>
              </a:ext>
            </a:extLst>
          </p:cNvPr>
          <p:cNvSpPr/>
          <p:nvPr/>
        </p:nvSpPr>
        <p:spPr bwMode="auto">
          <a:xfrm>
            <a:off x="7022890" y="35145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3" name="Oval 152">
            <a:extLst>
              <a:ext uri="{FF2B5EF4-FFF2-40B4-BE49-F238E27FC236}">
                <a16:creationId xmlns:a16="http://schemas.microsoft.com/office/drawing/2014/main" id="{5FD58D73-3E7A-598C-7A1D-2A85935A3938}"/>
              </a:ext>
            </a:extLst>
          </p:cNvPr>
          <p:cNvSpPr/>
          <p:nvPr/>
        </p:nvSpPr>
        <p:spPr bwMode="auto">
          <a:xfrm>
            <a:off x="7201670" y="35145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5" name="TextBox 154">
            <a:extLst>
              <a:ext uri="{FF2B5EF4-FFF2-40B4-BE49-F238E27FC236}">
                <a16:creationId xmlns:a16="http://schemas.microsoft.com/office/drawing/2014/main" id="{070CAA15-A73C-BF0C-0A9D-008D420EAE55}"/>
              </a:ext>
            </a:extLst>
          </p:cNvPr>
          <p:cNvSpPr txBox="1"/>
          <p:nvPr/>
        </p:nvSpPr>
        <p:spPr>
          <a:xfrm>
            <a:off x="6516216" y="3412194"/>
            <a:ext cx="470000" cy="338554"/>
          </a:xfrm>
          <a:prstGeom prst="rect">
            <a:avLst/>
          </a:prstGeom>
          <a:noFill/>
        </p:spPr>
        <p:txBody>
          <a:bodyPr wrap="none" rtlCol="0">
            <a:spAutoFit/>
          </a:bodyPr>
          <a:lstStyle/>
          <a:p>
            <a:r>
              <a:rPr lang="en-US" sz="1600" dirty="0"/>
              <a:t>1.0</a:t>
            </a:r>
            <a:endParaRPr lang="en-SE" sz="1600" dirty="0"/>
          </a:p>
        </p:txBody>
      </p:sp>
      <p:sp>
        <p:nvSpPr>
          <p:cNvPr id="156" name="Oval 155">
            <a:extLst>
              <a:ext uri="{FF2B5EF4-FFF2-40B4-BE49-F238E27FC236}">
                <a16:creationId xmlns:a16="http://schemas.microsoft.com/office/drawing/2014/main" id="{45F6AC7B-F4AB-633A-6E0D-E41EA7273F00}"/>
              </a:ext>
            </a:extLst>
          </p:cNvPr>
          <p:cNvSpPr/>
          <p:nvPr/>
        </p:nvSpPr>
        <p:spPr bwMode="auto">
          <a:xfrm>
            <a:off x="7202715" y="404314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7" name="Oval 156">
            <a:extLst>
              <a:ext uri="{FF2B5EF4-FFF2-40B4-BE49-F238E27FC236}">
                <a16:creationId xmlns:a16="http://schemas.microsoft.com/office/drawing/2014/main" id="{0E78B86B-834F-F098-C64B-958753456D54}"/>
              </a:ext>
            </a:extLst>
          </p:cNvPr>
          <p:cNvSpPr/>
          <p:nvPr/>
        </p:nvSpPr>
        <p:spPr bwMode="auto">
          <a:xfrm>
            <a:off x="7204659" y="429657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Oval 157">
            <a:extLst>
              <a:ext uri="{FF2B5EF4-FFF2-40B4-BE49-F238E27FC236}">
                <a16:creationId xmlns:a16="http://schemas.microsoft.com/office/drawing/2014/main" id="{111E51BB-12DA-FC87-97D7-A81318DBA7D7}"/>
              </a:ext>
            </a:extLst>
          </p:cNvPr>
          <p:cNvSpPr/>
          <p:nvPr/>
        </p:nvSpPr>
        <p:spPr bwMode="auto">
          <a:xfrm>
            <a:off x="7380312" y="413505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59" name="Table 158">
            <a:extLst>
              <a:ext uri="{FF2B5EF4-FFF2-40B4-BE49-F238E27FC236}">
                <a16:creationId xmlns:a16="http://schemas.microsoft.com/office/drawing/2014/main" id="{4F54F492-4022-FFF6-9A12-3D177A8331EF}"/>
              </a:ext>
            </a:extLst>
          </p:cNvPr>
          <p:cNvGraphicFramePr>
            <a:graphicFrameLocks/>
          </p:cNvGraphicFramePr>
          <p:nvPr>
            <p:extLst>
              <p:ext uri="{D42A27DB-BD31-4B8C-83A1-F6EECF244321}">
                <p14:modId xmlns:p14="http://schemas.microsoft.com/office/powerpoint/2010/main" val="472270043"/>
              </p:ext>
            </p:extLst>
          </p:nvPr>
        </p:nvGraphicFramePr>
        <p:xfrm>
          <a:off x="599056"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FN=9</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TP=1</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0" name="Table 159">
            <a:extLst>
              <a:ext uri="{FF2B5EF4-FFF2-40B4-BE49-F238E27FC236}">
                <a16:creationId xmlns:a16="http://schemas.microsoft.com/office/drawing/2014/main" id="{6915483D-0CED-F6D7-880B-1F496C738CEE}"/>
              </a:ext>
            </a:extLst>
          </p:cNvPr>
          <p:cNvGraphicFramePr>
            <a:graphicFrameLocks/>
          </p:cNvGraphicFramePr>
          <p:nvPr>
            <p:extLst>
              <p:ext uri="{D42A27DB-BD31-4B8C-83A1-F6EECF244321}">
                <p14:modId xmlns:p14="http://schemas.microsoft.com/office/powerpoint/2010/main" val="3898255918"/>
              </p:ext>
            </p:extLst>
          </p:nvPr>
        </p:nvGraphicFramePr>
        <p:xfrm>
          <a:off x="2236401"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1" name="Table 160">
            <a:extLst>
              <a:ext uri="{FF2B5EF4-FFF2-40B4-BE49-F238E27FC236}">
                <a16:creationId xmlns:a16="http://schemas.microsoft.com/office/drawing/2014/main" id="{0B195B98-265A-EA4D-40C1-66FA71C61A6E}"/>
              </a:ext>
            </a:extLst>
          </p:cNvPr>
          <p:cNvGraphicFramePr>
            <a:graphicFrameLocks/>
          </p:cNvGraphicFramePr>
          <p:nvPr>
            <p:extLst>
              <p:ext uri="{D42A27DB-BD31-4B8C-83A1-F6EECF244321}">
                <p14:modId xmlns:p14="http://schemas.microsoft.com/office/powerpoint/2010/main" val="2504879498"/>
              </p:ext>
            </p:extLst>
          </p:nvPr>
        </p:nvGraphicFramePr>
        <p:xfrm>
          <a:off x="3873746"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FP=1</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2" name="Arrow: Right 161">
            <a:extLst>
              <a:ext uri="{FF2B5EF4-FFF2-40B4-BE49-F238E27FC236}">
                <a16:creationId xmlns:a16="http://schemas.microsoft.com/office/drawing/2014/main" id="{D7A0CAF9-6810-A6F2-8A58-F267E33409BC}"/>
              </a:ext>
            </a:extLst>
          </p:cNvPr>
          <p:cNvSpPr/>
          <p:nvPr/>
        </p:nvSpPr>
        <p:spPr bwMode="auto">
          <a:xfrm>
            <a:off x="1940351"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3" name="Arrow: Right 162">
            <a:extLst>
              <a:ext uri="{FF2B5EF4-FFF2-40B4-BE49-F238E27FC236}">
                <a16:creationId xmlns:a16="http://schemas.microsoft.com/office/drawing/2014/main" id="{79B5EEDA-77DC-3770-36E4-5BF689E8F073}"/>
              </a:ext>
            </a:extLst>
          </p:cNvPr>
          <p:cNvSpPr/>
          <p:nvPr/>
        </p:nvSpPr>
        <p:spPr bwMode="auto">
          <a:xfrm>
            <a:off x="3568276"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graphicFrame>
        <p:nvGraphicFramePr>
          <p:cNvPr id="164" name="Table 163">
            <a:extLst>
              <a:ext uri="{FF2B5EF4-FFF2-40B4-BE49-F238E27FC236}">
                <a16:creationId xmlns:a16="http://schemas.microsoft.com/office/drawing/2014/main" id="{42EEB609-D4A1-EA18-B12A-F993D507D3BA}"/>
              </a:ext>
            </a:extLst>
          </p:cNvPr>
          <p:cNvGraphicFramePr>
            <a:graphicFrameLocks/>
          </p:cNvGraphicFramePr>
          <p:nvPr>
            <p:extLst>
              <p:ext uri="{D42A27DB-BD31-4B8C-83A1-F6EECF244321}">
                <p14:modId xmlns:p14="http://schemas.microsoft.com/office/powerpoint/2010/main" val="740543915"/>
              </p:ext>
            </p:extLst>
          </p:nvPr>
        </p:nvGraphicFramePr>
        <p:xfrm>
          <a:off x="5511718"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5" name="Table 164">
            <a:extLst>
              <a:ext uri="{FF2B5EF4-FFF2-40B4-BE49-F238E27FC236}">
                <a16:creationId xmlns:a16="http://schemas.microsoft.com/office/drawing/2014/main" id="{63C15B0A-4E26-5A3E-910D-2AA02C9F3B8A}"/>
              </a:ext>
            </a:extLst>
          </p:cNvPr>
          <p:cNvGraphicFramePr>
            <a:graphicFrameLocks/>
          </p:cNvGraphicFramePr>
          <p:nvPr>
            <p:extLst>
              <p:ext uri="{D42A27DB-BD31-4B8C-83A1-F6EECF244321}">
                <p14:modId xmlns:p14="http://schemas.microsoft.com/office/powerpoint/2010/main" val="570042745"/>
              </p:ext>
            </p:extLst>
          </p:nvPr>
        </p:nvGraphicFramePr>
        <p:xfrm>
          <a:off x="7149063"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6" name="Arrow: Right 165">
            <a:extLst>
              <a:ext uri="{FF2B5EF4-FFF2-40B4-BE49-F238E27FC236}">
                <a16:creationId xmlns:a16="http://schemas.microsoft.com/office/drawing/2014/main" id="{23D86EDB-3F6A-5408-382D-4083497D4E26}"/>
              </a:ext>
            </a:extLst>
          </p:cNvPr>
          <p:cNvSpPr/>
          <p:nvPr/>
        </p:nvSpPr>
        <p:spPr bwMode="auto">
          <a:xfrm>
            <a:off x="6853013"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7" name="Arrow: Right 166">
            <a:extLst>
              <a:ext uri="{FF2B5EF4-FFF2-40B4-BE49-F238E27FC236}">
                <a16:creationId xmlns:a16="http://schemas.microsoft.com/office/drawing/2014/main" id="{54F143E0-A1EF-7D9D-533F-864641148C17}"/>
              </a:ext>
            </a:extLst>
          </p:cNvPr>
          <p:cNvSpPr/>
          <p:nvPr/>
        </p:nvSpPr>
        <p:spPr bwMode="auto">
          <a:xfrm>
            <a:off x="5208252"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C1BE2414-30D0-B570-9BED-F8063A590999}"/>
                  </a:ext>
                </a:extLst>
              </p:cNvPr>
              <p:cNvSpPr txBox="1"/>
              <p:nvPr/>
            </p:nvSpPr>
            <p:spPr>
              <a:xfrm>
                <a:off x="492159"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=.1</m:t>
                      </m:r>
                    </m:oMath>
                  </m:oMathPara>
                </a14:m>
                <a:endParaRPr lang="en-SE" sz="1400" dirty="0">
                  <a:solidFill>
                    <a:schemeClr val="tx1"/>
                  </a:solidFill>
                </a:endParaRPr>
              </a:p>
            </p:txBody>
          </p:sp>
        </mc:Choice>
        <mc:Fallback xmlns="">
          <p:sp>
            <p:nvSpPr>
              <p:cNvPr id="168" name="TextBox 167">
                <a:extLst>
                  <a:ext uri="{FF2B5EF4-FFF2-40B4-BE49-F238E27FC236}">
                    <a16:creationId xmlns:a16="http://schemas.microsoft.com/office/drawing/2014/main" id="{C1BE2414-30D0-B570-9BED-F8063A590999}"/>
                  </a:ext>
                </a:extLst>
              </p:cNvPr>
              <p:cNvSpPr txBox="1">
                <a:spLocks noRot="1" noChangeAspect="1" noMove="1" noResize="1" noEditPoints="1" noAdjustHandles="1" noChangeArrowheads="1" noChangeShapeType="1" noTextEdit="1"/>
              </p:cNvSpPr>
              <p:nvPr/>
            </p:nvSpPr>
            <p:spPr>
              <a:xfrm>
                <a:off x="492159" y="6361583"/>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3CAA315-B6A0-2C5F-D983-C6BC45DA8101}"/>
                  </a:ext>
                </a:extLst>
              </p:cNvPr>
              <p:cNvSpPr txBox="1"/>
              <p:nvPr/>
            </p:nvSpPr>
            <p:spPr>
              <a:xfrm>
                <a:off x="2160027"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69" name="TextBox 168">
                <a:extLst>
                  <a:ext uri="{FF2B5EF4-FFF2-40B4-BE49-F238E27FC236}">
                    <a16:creationId xmlns:a16="http://schemas.microsoft.com/office/drawing/2014/main" id="{D3CAA315-B6A0-2C5F-D983-C6BC45DA8101}"/>
                  </a:ext>
                </a:extLst>
              </p:cNvPr>
              <p:cNvSpPr txBox="1">
                <a:spLocks noRot="1" noChangeAspect="1" noMove="1" noResize="1" noEditPoints="1" noAdjustHandles="1" noChangeArrowheads="1" noChangeShapeType="1" noTextEdit="1"/>
              </p:cNvSpPr>
              <p:nvPr/>
            </p:nvSpPr>
            <p:spPr>
              <a:xfrm>
                <a:off x="2160027" y="6361583"/>
                <a:ext cx="1375953"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8F63F2C2-CFC6-0B7C-15EB-B5B7262C1912}"/>
                  </a:ext>
                </a:extLst>
              </p:cNvPr>
              <p:cNvSpPr txBox="1"/>
              <p:nvPr/>
            </p:nvSpPr>
            <p:spPr>
              <a:xfrm>
                <a:off x="3827895"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.67,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70" name="TextBox 169">
                <a:extLst>
                  <a:ext uri="{FF2B5EF4-FFF2-40B4-BE49-F238E27FC236}">
                    <a16:creationId xmlns:a16="http://schemas.microsoft.com/office/drawing/2014/main" id="{8F63F2C2-CFC6-0B7C-15EB-B5B7262C1912}"/>
                  </a:ext>
                </a:extLst>
              </p:cNvPr>
              <p:cNvSpPr txBox="1">
                <a:spLocks noRot="1" noChangeAspect="1" noMove="1" noResize="1" noEditPoints="1" noAdjustHandles="1" noChangeArrowheads="1" noChangeShapeType="1" noTextEdit="1"/>
              </p:cNvSpPr>
              <p:nvPr/>
            </p:nvSpPr>
            <p:spPr>
              <a:xfrm>
                <a:off x="3827895" y="6361583"/>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8D654863-3C25-82B7-C05E-225AD3F0891C}"/>
                  </a:ext>
                </a:extLst>
              </p:cNvPr>
              <p:cNvSpPr txBox="1"/>
              <p:nvPr/>
            </p:nvSpPr>
            <p:spPr>
              <a:xfrm>
                <a:off x="5495763" y="6361583"/>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.5,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71" name="TextBox 170">
                <a:extLst>
                  <a:ext uri="{FF2B5EF4-FFF2-40B4-BE49-F238E27FC236}">
                    <a16:creationId xmlns:a16="http://schemas.microsoft.com/office/drawing/2014/main" id="{8D654863-3C25-82B7-C05E-225AD3F0891C}"/>
                  </a:ext>
                </a:extLst>
              </p:cNvPr>
              <p:cNvSpPr txBox="1">
                <a:spLocks noRot="1" noChangeAspect="1" noMove="1" noResize="1" noEditPoints="1" noAdjustHandles="1" noChangeArrowheads="1" noChangeShapeType="1" noTextEdit="1"/>
              </p:cNvSpPr>
              <p:nvPr/>
            </p:nvSpPr>
            <p:spPr>
              <a:xfrm>
                <a:off x="5495763" y="6361583"/>
                <a:ext cx="1276568"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851B9BC-9E89-DD7F-FE48-335A0F72C1EC}"/>
                  </a:ext>
                </a:extLst>
              </p:cNvPr>
              <p:cNvSpPr txBox="1"/>
              <p:nvPr/>
            </p:nvSpPr>
            <p:spPr>
              <a:xfrm>
                <a:off x="7064243" y="6361583"/>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2" name="TextBox 171">
                <a:extLst>
                  <a:ext uri="{FF2B5EF4-FFF2-40B4-BE49-F238E27FC236}">
                    <a16:creationId xmlns:a16="http://schemas.microsoft.com/office/drawing/2014/main" id="{D851B9BC-9E89-DD7F-FE48-335A0F72C1EC}"/>
                  </a:ext>
                </a:extLst>
              </p:cNvPr>
              <p:cNvSpPr txBox="1">
                <a:spLocks noRot="1" noChangeAspect="1" noMove="1" noResize="1" noEditPoints="1" noAdjustHandles="1" noChangeArrowheads="1" noChangeShapeType="1" noTextEdit="1"/>
              </p:cNvSpPr>
              <p:nvPr/>
            </p:nvSpPr>
            <p:spPr>
              <a:xfrm>
                <a:off x="7064243" y="6361583"/>
                <a:ext cx="1276568" cy="307777"/>
              </a:xfrm>
              <a:prstGeom prst="rect">
                <a:avLst/>
              </a:prstGeom>
              <a:blipFill>
                <a:blip r:embed="rId14"/>
                <a:stretch>
                  <a:fillRect/>
                </a:stretch>
              </a:blipFill>
            </p:spPr>
            <p:txBody>
              <a:bodyPr/>
              <a:lstStyle/>
              <a:p>
                <a:r>
                  <a:rPr lang="en-SE">
                    <a:noFill/>
                  </a:rPr>
                  <a:t> </a:t>
                </a:r>
              </a:p>
            </p:txBody>
          </p:sp>
        </mc:Fallback>
      </mc:AlternateContent>
      <p:cxnSp>
        <p:nvCxnSpPr>
          <p:cNvPr id="175" name="Straight Connector 174">
            <a:extLst>
              <a:ext uri="{FF2B5EF4-FFF2-40B4-BE49-F238E27FC236}">
                <a16:creationId xmlns:a16="http://schemas.microsoft.com/office/drawing/2014/main" id="{9A8D7963-5087-5A2D-E1D8-B6CC1746645D}"/>
              </a:ext>
            </a:extLst>
          </p:cNvPr>
          <p:cNvCxnSpPr>
            <a:cxnSpLocks/>
            <a:stCxn id="149" idx="4"/>
          </p:cNvCxnSpPr>
          <p:nvPr/>
        </p:nvCxnSpPr>
        <p:spPr bwMode="auto">
          <a:xfrm>
            <a:off x="6932953" y="5154168"/>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185" name="TextBox 184">
            <a:extLst>
              <a:ext uri="{FF2B5EF4-FFF2-40B4-BE49-F238E27FC236}">
                <a16:creationId xmlns:a16="http://schemas.microsoft.com/office/drawing/2014/main" id="{41D5356B-3EAE-918F-E82E-A3021748A53D}"/>
              </a:ext>
            </a:extLst>
          </p:cNvPr>
          <p:cNvSpPr txBox="1"/>
          <p:nvPr/>
        </p:nvSpPr>
        <p:spPr>
          <a:xfrm>
            <a:off x="8123726" y="5092710"/>
            <a:ext cx="470000" cy="338554"/>
          </a:xfrm>
          <a:prstGeom prst="rect">
            <a:avLst/>
          </a:prstGeom>
          <a:noFill/>
        </p:spPr>
        <p:txBody>
          <a:bodyPr wrap="none" rtlCol="0">
            <a:spAutoFit/>
          </a:bodyPr>
          <a:lstStyle/>
          <a:p>
            <a:r>
              <a:rPr lang="en-US" sz="1600" dirty="0"/>
              <a:t>1.0</a:t>
            </a:r>
            <a:endParaRPr lang="en-SE" sz="1600" dirty="0"/>
          </a:p>
        </p:txBody>
      </p:sp>
    </p:spTree>
    <p:extLst>
      <p:ext uri="{BB962C8B-B14F-4D97-AF65-F5344CB8AC3E}">
        <p14:creationId xmlns:p14="http://schemas.microsoft.com/office/powerpoint/2010/main" val="2563781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E652655-A333-6107-2C9A-021B1374B375}"/>
              </a:ext>
            </a:extLst>
          </p:cNvPr>
          <p:cNvSpPr/>
          <p:nvPr/>
        </p:nvSpPr>
        <p:spPr bwMode="auto">
          <a:xfrm>
            <a:off x="6940373" y="3616545"/>
            <a:ext cx="498550"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22</a:t>
            </a:fld>
            <a:endParaRPr lang="en-US" altLang="zh-CN"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93458" cy="2395792"/>
              </a:xfrm>
            </p:spPr>
            <p:txBody>
              <a:bodyPr/>
              <a:lstStyle/>
              <a:p>
                <a:r>
                  <a:rPr lang="en-US" sz="1400" b="1" kern="0" dirty="0"/>
                  <a:t>More accurate conf. score prediction</a:t>
                </a:r>
                <a:r>
                  <a:rPr lang="en-US" sz="1400" kern="0" dirty="0"/>
                  <a:t>: </a:t>
                </a:r>
                <a:r>
                  <a:rPr lang="en-US" sz="1400" dirty="0"/>
                  <a:t>Suppose an image contains 3 dogs in it, i.e., 3 GT boxes with label Dog. Prediction confidence scores of Dog class for 5 predicted boxes: </a:t>
                </a:r>
                <a:r>
                  <a:rPr lang="en-US" sz="1400" kern="0" dirty="0"/>
                  <a:t>(</a:t>
                </a:r>
                <a:r>
                  <a:rPr lang="en-US" sz="1400" kern="0" dirty="0">
                    <a:solidFill>
                      <a:srgbClr val="00B050"/>
                    </a:solidFill>
                  </a:rPr>
                  <a:t>.99, .95, .93, </a:t>
                </a:r>
                <a:r>
                  <a:rPr lang="en-US" sz="1400" kern="0" dirty="0">
                    <a:solidFill>
                      <a:srgbClr val="C00000"/>
                    </a:solidFill>
                  </a:rPr>
                  <a:t>.9, .5</a:t>
                </a:r>
                <a:r>
                  <a:rPr lang="en-US" sz="1400" kern="0" dirty="0"/>
                  <a:t>) </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a:t>
                </a:r>
                <a:r>
                  <a:rPr lang="en-US" altLang="zh-CN" sz="1400" kern="0" dirty="0"/>
                  <a:t>5</a:t>
                </a:r>
                <a:r>
                  <a:rPr lang="en-US" sz="1400" kern="0" dirty="0"/>
                  <a:t>, </a:t>
                </a:r>
                <a:r>
                  <a:rPr lang="en-US" sz="1400" dirty="0"/>
                  <a:t>3 out of 3 GT boxes are detected with Recall</a:t>
                </a:r>
                <a14:m>
                  <m:oMath xmlns:m="http://schemas.openxmlformats.org/officeDocument/2006/math">
                    <m:r>
                      <a:rPr lang="en-US" sz="1400" b="0" i="1" smtClean="0">
                        <a:latin typeface="Cambria Math" panose="02040503050406030204" pitchFamily="18" charset="0"/>
                      </a:rPr>
                      <m:t>=1.0</m:t>
                    </m:r>
                  </m:oMath>
                </a14:m>
                <a:endParaRPr lang="en-US" sz="1400" dirty="0"/>
              </a:p>
            </p:txBody>
          </p:sp>
        </mc:Choice>
        <mc:Fallback>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93458" cy="2395792"/>
              </a:xfrm>
              <a:blipFill>
                <a:blip r:embed="rId3"/>
                <a:stretch>
                  <a:fillRect l="-91" t="-509" r="-820"/>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extLst>
              <p:ext uri="{D42A27DB-BD31-4B8C-83A1-F6EECF244321}">
                <p14:modId xmlns:p14="http://schemas.microsoft.com/office/powerpoint/2010/main" val="2777938945"/>
              </p:ext>
            </p:extLst>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extLst>
              <p:ext uri="{D42A27DB-BD31-4B8C-83A1-F6EECF244321}">
                <p14:modId xmlns:p14="http://schemas.microsoft.com/office/powerpoint/2010/main" val="1982960507"/>
              </p:ext>
            </p:extLst>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39"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.75,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39"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8"/>
                <a:stretch>
                  <a:fillRect/>
                </a:stretch>
              </a:blipFill>
            </p:spPr>
            <p:txBody>
              <a:bodyPr/>
              <a:lstStyle/>
              <a:p>
                <a:r>
                  <a:rPr lang="en-SE">
                    <a:noFill/>
                  </a:rPr>
                  <a:t> </a:t>
                </a:r>
              </a:p>
            </p:txBody>
          </p:sp>
        </mc:Fallback>
      </mc:AlternateContent>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mc:Choice xmlns:a14="http://schemas.microsoft.com/office/drawing/2010/main"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93458"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kern="0" dirty="0">
                    <a:solidFill>
                      <a:srgbClr val="00B050"/>
                    </a:solidFill>
                  </a:rPr>
                  <a:t>.99, .95, .93, </a:t>
                </a:r>
                <a:r>
                  <a:rPr lang="en-US" sz="1400" kern="0" dirty="0">
                    <a:solidFill>
                      <a:srgbClr val="C00000"/>
                    </a:solidFill>
                  </a:rPr>
                  <a:t>.9, .5</a:t>
                </a:r>
                <a:r>
                  <a:rPr lang="en-US" sz="1400" kern="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a:t>
                </a:r>
                <a:r>
                  <a:rPr lang="en-US" altLang="zh-CN" sz="1400" kern="0" dirty="0"/>
                  <a:t>5</a:t>
                </a:r>
                <a:r>
                  <a:rPr lang="en-US" sz="1400" kern="0" dirty="0"/>
                  <a:t>, </a:t>
                </a:r>
                <a:r>
                  <a:rPr lang="en-US" sz="1400" dirty="0"/>
                  <a:t>3 out of 10 GT boxes are detected with Recall</a:t>
                </a:r>
                <a14:m>
                  <m:oMath xmlns:m="http://schemas.openxmlformats.org/officeDocument/2006/math">
                    <m:r>
                      <a:rPr lang="en-US" sz="1400" i="1">
                        <a:latin typeface="Cambria Math" panose="02040503050406030204" pitchFamily="18" charset="0"/>
                      </a:rPr>
                      <m:t>=.3</m:t>
                    </m:r>
                  </m:oMath>
                </a14:m>
                <a:endParaRPr lang="en-US" sz="1400" kern="0" dirty="0"/>
              </a:p>
            </p:txBody>
          </p:sp>
        </mc:Choice>
        <mc:Fallback>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93458" cy="1950952"/>
              </a:xfrm>
              <a:prstGeom prst="rect">
                <a:avLst/>
              </a:prstGeom>
              <a:blipFill>
                <a:blip r:embed="rId9"/>
                <a:stretch>
                  <a:fillRect l="-91" t="-625" r="-820" b="-9687"/>
                </a:stretch>
              </a:blipFill>
              <a:ln w="9525">
                <a:noFill/>
                <a:miter lim="800000"/>
                <a:headEnd/>
                <a:tailEnd/>
              </a:ln>
            </p:spPr>
            <p:txBody>
              <a:bodyPr/>
              <a:lstStyle/>
              <a:p>
                <a:r>
                  <a:rPr lang="en-SE">
                    <a:noFill/>
                  </a:rPr>
                  <a:t> </a:t>
                </a:r>
              </a:p>
            </p:txBody>
          </p:sp>
        </mc:Fallback>
      </mc:AlternateContent>
      <p:graphicFrame>
        <p:nvGraphicFramePr>
          <p:cNvPr id="159" name="Table 158">
            <a:extLst>
              <a:ext uri="{FF2B5EF4-FFF2-40B4-BE49-F238E27FC236}">
                <a16:creationId xmlns:a16="http://schemas.microsoft.com/office/drawing/2014/main" id="{4F54F492-4022-FFF6-9A12-3D177A8331EF}"/>
              </a:ext>
            </a:extLst>
          </p:cNvPr>
          <p:cNvGraphicFramePr>
            <a:graphicFrameLocks/>
          </p:cNvGraphicFramePr>
          <p:nvPr>
            <p:extLst>
              <p:ext uri="{D42A27DB-BD31-4B8C-83A1-F6EECF244321}">
                <p14:modId xmlns:p14="http://schemas.microsoft.com/office/powerpoint/2010/main" val="3578315453"/>
              </p:ext>
            </p:extLst>
          </p:nvPr>
        </p:nvGraphicFramePr>
        <p:xfrm>
          <a:off x="599056"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FN=9</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TP=1</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0" name="Table 159">
            <a:extLst>
              <a:ext uri="{FF2B5EF4-FFF2-40B4-BE49-F238E27FC236}">
                <a16:creationId xmlns:a16="http://schemas.microsoft.com/office/drawing/2014/main" id="{6915483D-0CED-F6D7-880B-1F496C738CEE}"/>
              </a:ext>
            </a:extLst>
          </p:cNvPr>
          <p:cNvGraphicFramePr>
            <a:graphicFrameLocks/>
          </p:cNvGraphicFramePr>
          <p:nvPr>
            <p:extLst>
              <p:ext uri="{D42A27DB-BD31-4B8C-83A1-F6EECF244321}">
                <p14:modId xmlns:p14="http://schemas.microsoft.com/office/powerpoint/2010/main" val="3282466093"/>
              </p:ext>
            </p:extLst>
          </p:nvPr>
        </p:nvGraphicFramePr>
        <p:xfrm>
          <a:off x="2236401"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1" name="Table 160">
            <a:extLst>
              <a:ext uri="{FF2B5EF4-FFF2-40B4-BE49-F238E27FC236}">
                <a16:creationId xmlns:a16="http://schemas.microsoft.com/office/drawing/2014/main" id="{0B195B98-265A-EA4D-40C1-66FA71C61A6E}"/>
              </a:ext>
            </a:extLst>
          </p:cNvPr>
          <p:cNvGraphicFramePr>
            <a:graphicFrameLocks/>
          </p:cNvGraphicFramePr>
          <p:nvPr>
            <p:extLst>
              <p:ext uri="{D42A27DB-BD31-4B8C-83A1-F6EECF244321}">
                <p14:modId xmlns:p14="http://schemas.microsoft.com/office/powerpoint/2010/main" val="931766924"/>
              </p:ext>
            </p:extLst>
          </p:nvPr>
        </p:nvGraphicFramePr>
        <p:xfrm>
          <a:off x="3873746"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2" name="Arrow: Right 161">
            <a:extLst>
              <a:ext uri="{FF2B5EF4-FFF2-40B4-BE49-F238E27FC236}">
                <a16:creationId xmlns:a16="http://schemas.microsoft.com/office/drawing/2014/main" id="{D7A0CAF9-6810-A6F2-8A58-F267E33409BC}"/>
              </a:ext>
            </a:extLst>
          </p:cNvPr>
          <p:cNvSpPr/>
          <p:nvPr/>
        </p:nvSpPr>
        <p:spPr bwMode="auto">
          <a:xfrm>
            <a:off x="1940351"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3" name="Arrow: Right 162">
            <a:extLst>
              <a:ext uri="{FF2B5EF4-FFF2-40B4-BE49-F238E27FC236}">
                <a16:creationId xmlns:a16="http://schemas.microsoft.com/office/drawing/2014/main" id="{79B5EEDA-77DC-3770-36E4-5BF689E8F073}"/>
              </a:ext>
            </a:extLst>
          </p:cNvPr>
          <p:cNvSpPr/>
          <p:nvPr/>
        </p:nvSpPr>
        <p:spPr bwMode="auto">
          <a:xfrm>
            <a:off x="3568276"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graphicFrame>
        <p:nvGraphicFramePr>
          <p:cNvPr id="164" name="Table 163">
            <a:extLst>
              <a:ext uri="{FF2B5EF4-FFF2-40B4-BE49-F238E27FC236}">
                <a16:creationId xmlns:a16="http://schemas.microsoft.com/office/drawing/2014/main" id="{42EEB609-D4A1-EA18-B12A-F993D507D3BA}"/>
              </a:ext>
            </a:extLst>
          </p:cNvPr>
          <p:cNvGraphicFramePr>
            <a:graphicFrameLocks/>
          </p:cNvGraphicFramePr>
          <p:nvPr>
            <p:extLst>
              <p:ext uri="{D42A27DB-BD31-4B8C-83A1-F6EECF244321}">
                <p14:modId xmlns:p14="http://schemas.microsoft.com/office/powerpoint/2010/main" val="3566404982"/>
              </p:ext>
            </p:extLst>
          </p:nvPr>
        </p:nvGraphicFramePr>
        <p:xfrm>
          <a:off x="5511718"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FP=1</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5" name="Table 164">
            <a:extLst>
              <a:ext uri="{FF2B5EF4-FFF2-40B4-BE49-F238E27FC236}">
                <a16:creationId xmlns:a16="http://schemas.microsoft.com/office/drawing/2014/main" id="{63C15B0A-4E26-5A3E-910D-2AA02C9F3B8A}"/>
              </a:ext>
            </a:extLst>
          </p:cNvPr>
          <p:cNvGraphicFramePr>
            <a:graphicFrameLocks/>
          </p:cNvGraphicFramePr>
          <p:nvPr>
            <p:extLst>
              <p:ext uri="{D42A27DB-BD31-4B8C-83A1-F6EECF244321}">
                <p14:modId xmlns:p14="http://schemas.microsoft.com/office/powerpoint/2010/main" val="3554935161"/>
              </p:ext>
            </p:extLst>
          </p:nvPr>
        </p:nvGraphicFramePr>
        <p:xfrm>
          <a:off x="7149063"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6" name="Arrow: Right 165">
            <a:extLst>
              <a:ext uri="{FF2B5EF4-FFF2-40B4-BE49-F238E27FC236}">
                <a16:creationId xmlns:a16="http://schemas.microsoft.com/office/drawing/2014/main" id="{23D86EDB-3F6A-5408-382D-4083497D4E26}"/>
              </a:ext>
            </a:extLst>
          </p:cNvPr>
          <p:cNvSpPr/>
          <p:nvPr/>
        </p:nvSpPr>
        <p:spPr bwMode="auto">
          <a:xfrm>
            <a:off x="6853013"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7" name="Arrow: Right 166">
            <a:extLst>
              <a:ext uri="{FF2B5EF4-FFF2-40B4-BE49-F238E27FC236}">
                <a16:creationId xmlns:a16="http://schemas.microsoft.com/office/drawing/2014/main" id="{54F143E0-A1EF-7D9D-533F-864641148C17}"/>
              </a:ext>
            </a:extLst>
          </p:cNvPr>
          <p:cNvSpPr/>
          <p:nvPr/>
        </p:nvSpPr>
        <p:spPr bwMode="auto">
          <a:xfrm>
            <a:off x="5208252"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C1BE2414-30D0-B570-9BED-F8063A590999}"/>
                  </a:ext>
                </a:extLst>
              </p:cNvPr>
              <p:cNvSpPr txBox="1"/>
              <p:nvPr/>
            </p:nvSpPr>
            <p:spPr>
              <a:xfrm>
                <a:off x="492159"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=.1</m:t>
                      </m:r>
                    </m:oMath>
                  </m:oMathPara>
                </a14:m>
                <a:endParaRPr lang="en-SE" sz="1400" dirty="0">
                  <a:solidFill>
                    <a:schemeClr val="tx1"/>
                  </a:solidFill>
                </a:endParaRPr>
              </a:p>
            </p:txBody>
          </p:sp>
        </mc:Choice>
        <mc:Fallback xmlns="">
          <p:sp>
            <p:nvSpPr>
              <p:cNvPr id="168" name="TextBox 167">
                <a:extLst>
                  <a:ext uri="{FF2B5EF4-FFF2-40B4-BE49-F238E27FC236}">
                    <a16:creationId xmlns:a16="http://schemas.microsoft.com/office/drawing/2014/main" id="{C1BE2414-30D0-B570-9BED-F8063A590999}"/>
                  </a:ext>
                </a:extLst>
              </p:cNvPr>
              <p:cNvSpPr txBox="1">
                <a:spLocks noRot="1" noChangeAspect="1" noMove="1" noResize="1" noEditPoints="1" noAdjustHandles="1" noChangeArrowheads="1" noChangeShapeType="1" noTextEdit="1"/>
              </p:cNvSpPr>
              <p:nvPr/>
            </p:nvSpPr>
            <p:spPr>
              <a:xfrm>
                <a:off x="492159" y="6403975"/>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3CAA315-B6A0-2C5F-D983-C6BC45DA8101}"/>
                  </a:ext>
                </a:extLst>
              </p:cNvPr>
              <p:cNvSpPr txBox="1"/>
              <p:nvPr/>
            </p:nvSpPr>
            <p:spPr>
              <a:xfrm>
                <a:off x="2160027"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69" name="TextBox 168">
                <a:extLst>
                  <a:ext uri="{FF2B5EF4-FFF2-40B4-BE49-F238E27FC236}">
                    <a16:creationId xmlns:a16="http://schemas.microsoft.com/office/drawing/2014/main" id="{D3CAA315-B6A0-2C5F-D983-C6BC45DA8101}"/>
                  </a:ext>
                </a:extLst>
              </p:cNvPr>
              <p:cNvSpPr txBox="1">
                <a:spLocks noRot="1" noChangeAspect="1" noMove="1" noResize="1" noEditPoints="1" noAdjustHandles="1" noChangeArrowheads="1" noChangeShapeType="1" noTextEdit="1"/>
              </p:cNvSpPr>
              <p:nvPr/>
            </p:nvSpPr>
            <p:spPr>
              <a:xfrm>
                <a:off x="2160027" y="6403975"/>
                <a:ext cx="1375953"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8F63F2C2-CFC6-0B7C-15EB-B5B7262C1912}"/>
                  </a:ext>
                </a:extLst>
              </p:cNvPr>
              <p:cNvSpPr txBox="1"/>
              <p:nvPr/>
            </p:nvSpPr>
            <p:spPr>
              <a:xfrm>
                <a:off x="3827895"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0" name="TextBox 169">
                <a:extLst>
                  <a:ext uri="{FF2B5EF4-FFF2-40B4-BE49-F238E27FC236}">
                    <a16:creationId xmlns:a16="http://schemas.microsoft.com/office/drawing/2014/main" id="{8F63F2C2-CFC6-0B7C-15EB-B5B7262C1912}"/>
                  </a:ext>
                </a:extLst>
              </p:cNvPr>
              <p:cNvSpPr txBox="1">
                <a:spLocks noRot="1" noChangeAspect="1" noMove="1" noResize="1" noEditPoints="1" noAdjustHandles="1" noChangeArrowheads="1" noChangeShapeType="1" noTextEdit="1"/>
              </p:cNvSpPr>
              <p:nvPr/>
            </p:nvSpPr>
            <p:spPr>
              <a:xfrm>
                <a:off x="3827895" y="6403975"/>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8D654863-3C25-82B7-C05E-225AD3F0891C}"/>
                  </a:ext>
                </a:extLst>
              </p:cNvPr>
              <p:cNvSpPr txBox="1"/>
              <p:nvPr/>
            </p:nvSpPr>
            <p:spPr>
              <a:xfrm>
                <a:off x="5495763" y="6403975"/>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.75,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1" name="TextBox 170">
                <a:extLst>
                  <a:ext uri="{FF2B5EF4-FFF2-40B4-BE49-F238E27FC236}">
                    <a16:creationId xmlns:a16="http://schemas.microsoft.com/office/drawing/2014/main" id="{8D654863-3C25-82B7-C05E-225AD3F0891C}"/>
                  </a:ext>
                </a:extLst>
              </p:cNvPr>
              <p:cNvSpPr txBox="1">
                <a:spLocks noRot="1" noChangeAspect="1" noMove="1" noResize="1" noEditPoints="1" noAdjustHandles="1" noChangeArrowheads="1" noChangeShapeType="1" noTextEdit="1"/>
              </p:cNvSpPr>
              <p:nvPr/>
            </p:nvSpPr>
            <p:spPr>
              <a:xfrm>
                <a:off x="5495763" y="6403975"/>
                <a:ext cx="1375954"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851B9BC-9E89-DD7F-FE48-335A0F72C1EC}"/>
                  </a:ext>
                </a:extLst>
              </p:cNvPr>
              <p:cNvSpPr txBox="1"/>
              <p:nvPr/>
            </p:nvSpPr>
            <p:spPr>
              <a:xfrm>
                <a:off x="7064243" y="6403975"/>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2" name="TextBox 171">
                <a:extLst>
                  <a:ext uri="{FF2B5EF4-FFF2-40B4-BE49-F238E27FC236}">
                    <a16:creationId xmlns:a16="http://schemas.microsoft.com/office/drawing/2014/main" id="{D851B9BC-9E89-DD7F-FE48-335A0F72C1EC}"/>
                  </a:ext>
                </a:extLst>
              </p:cNvPr>
              <p:cNvSpPr txBox="1">
                <a:spLocks noRot="1" noChangeAspect="1" noMove="1" noResize="1" noEditPoints="1" noAdjustHandles="1" noChangeArrowheads="1" noChangeShapeType="1" noTextEdit="1"/>
              </p:cNvSpPr>
              <p:nvPr/>
            </p:nvSpPr>
            <p:spPr>
              <a:xfrm>
                <a:off x="7064243" y="6403975"/>
                <a:ext cx="1276568" cy="307777"/>
              </a:xfrm>
              <a:prstGeom prst="rect">
                <a:avLst/>
              </a:prstGeom>
              <a:blipFill>
                <a:blip r:embed="rId14"/>
                <a:stretch>
                  <a:fillRect/>
                </a:stretch>
              </a:blipFill>
            </p:spPr>
            <p:txBody>
              <a:bodyPr/>
              <a:lstStyle/>
              <a:p>
                <a:r>
                  <a:rPr lang="en-SE">
                    <a:noFill/>
                  </a:rPr>
                  <a:t> </a:t>
                </a:r>
              </a:p>
            </p:txBody>
          </p:sp>
        </mc:Fallback>
      </mc:AlternateContent>
      <p:sp>
        <p:nvSpPr>
          <p:cNvPr id="3" name="Rectangle 2">
            <a:extLst>
              <a:ext uri="{FF2B5EF4-FFF2-40B4-BE49-F238E27FC236}">
                <a16:creationId xmlns:a16="http://schemas.microsoft.com/office/drawing/2014/main" id="{3A3FB9DF-382E-96E3-EFA9-E64A83BF29E6}"/>
              </a:ext>
            </a:extLst>
          </p:cNvPr>
          <p:cNvSpPr/>
          <p:nvPr/>
        </p:nvSpPr>
        <p:spPr bwMode="auto">
          <a:xfrm>
            <a:off x="6855625" y="210850"/>
            <a:ext cx="1448078"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TextBox 4">
            <a:extLst>
              <a:ext uri="{FF2B5EF4-FFF2-40B4-BE49-F238E27FC236}">
                <a16:creationId xmlns:a16="http://schemas.microsoft.com/office/drawing/2014/main" id="{309B0AED-A04B-02DD-10B5-261EFDC658B6}"/>
              </a:ext>
            </a:extLst>
          </p:cNvPr>
          <p:cNvSpPr txBox="1"/>
          <p:nvPr/>
        </p:nvSpPr>
        <p:spPr>
          <a:xfrm>
            <a:off x="7226814" y="1766669"/>
            <a:ext cx="752129" cy="338554"/>
          </a:xfrm>
          <a:prstGeom prst="rect">
            <a:avLst/>
          </a:prstGeom>
          <a:noFill/>
        </p:spPr>
        <p:txBody>
          <a:bodyPr wrap="none" rtlCol="0">
            <a:spAutoFit/>
          </a:bodyPr>
          <a:lstStyle/>
          <a:p>
            <a:r>
              <a:rPr lang="en-US" sz="1600" dirty="0"/>
              <a:t>Recall</a:t>
            </a:r>
            <a:endParaRPr lang="en-SE" sz="1600" dirty="0"/>
          </a:p>
        </p:txBody>
      </p:sp>
      <p:sp>
        <p:nvSpPr>
          <p:cNvPr id="6" name="TextBox 5">
            <a:extLst>
              <a:ext uri="{FF2B5EF4-FFF2-40B4-BE49-F238E27FC236}">
                <a16:creationId xmlns:a16="http://schemas.microsoft.com/office/drawing/2014/main" id="{3D2C6829-766A-628A-EB2C-47B1BA317475}"/>
              </a:ext>
            </a:extLst>
          </p:cNvPr>
          <p:cNvSpPr txBox="1"/>
          <p:nvPr/>
        </p:nvSpPr>
        <p:spPr>
          <a:xfrm rot="16200000">
            <a:off x="6164468" y="900277"/>
            <a:ext cx="1026243" cy="338554"/>
          </a:xfrm>
          <a:prstGeom prst="rect">
            <a:avLst/>
          </a:prstGeom>
          <a:noFill/>
        </p:spPr>
        <p:txBody>
          <a:bodyPr wrap="none" rtlCol="0">
            <a:spAutoFit/>
          </a:bodyPr>
          <a:lstStyle/>
          <a:p>
            <a:r>
              <a:rPr lang="en-US" sz="1600" dirty="0"/>
              <a:t>Precision</a:t>
            </a:r>
            <a:endParaRPr lang="en-SE" sz="1600" dirty="0"/>
          </a:p>
        </p:txBody>
      </p:sp>
      <p:sp>
        <p:nvSpPr>
          <p:cNvPr id="7" name="Oval 6">
            <a:extLst>
              <a:ext uri="{FF2B5EF4-FFF2-40B4-BE49-F238E27FC236}">
                <a16:creationId xmlns:a16="http://schemas.microsoft.com/office/drawing/2014/main" id="{6A8A1660-50FD-352C-587A-FBF40BB3FA83}"/>
              </a:ext>
            </a:extLst>
          </p:cNvPr>
          <p:cNvSpPr/>
          <p:nvPr/>
        </p:nvSpPr>
        <p:spPr bwMode="auto">
          <a:xfrm>
            <a:off x="7274946" y="16438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Oval 8">
            <a:extLst>
              <a:ext uri="{FF2B5EF4-FFF2-40B4-BE49-F238E27FC236}">
                <a16:creationId xmlns:a16="http://schemas.microsoft.com/office/drawing/2014/main" id="{ABFB2DF4-70EA-A365-5E59-A41D325F345C}"/>
              </a:ext>
            </a:extLst>
          </p:cNvPr>
          <p:cNvSpPr/>
          <p:nvPr/>
        </p:nvSpPr>
        <p:spPr bwMode="auto">
          <a:xfrm>
            <a:off x="7753321" y="16438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1399D16D-A267-8AE8-1B9B-E193B5BCCB88}"/>
              </a:ext>
            </a:extLst>
          </p:cNvPr>
          <p:cNvSpPr txBox="1"/>
          <p:nvPr/>
        </p:nvSpPr>
        <p:spPr>
          <a:xfrm>
            <a:off x="8068703" y="1766669"/>
            <a:ext cx="470000" cy="338554"/>
          </a:xfrm>
          <a:prstGeom prst="rect">
            <a:avLst/>
          </a:prstGeom>
          <a:noFill/>
        </p:spPr>
        <p:txBody>
          <a:bodyPr wrap="none" rtlCol="0">
            <a:spAutoFit/>
          </a:bodyPr>
          <a:lstStyle/>
          <a:p>
            <a:r>
              <a:rPr lang="en-US" sz="1600" dirty="0"/>
              <a:t>1.0</a:t>
            </a:r>
            <a:endParaRPr lang="en-SE" sz="1600" dirty="0"/>
          </a:p>
        </p:txBody>
      </p:sp>
      <p:sp>
        <p:nvSpPr>
          <p:cNvPr id="11" name="TextBox 10">
            <a:extLst>
              <a:ext uri="{FF2B5EF4-FFF2-40B4-BE49-F238E27FC236}">
                <a16:creationId xmlns:a16="http://schemas.microsoft.com/office/drawing/2014/main" id="{EDB219E2-65C4-7B1A-DDD2-CA7AD874A048}"/>
              </a:ext>
            </a:extLst>
          </p:cNvPr>
          <p:cNvSpPr txBox="1"/>
          <p:nvPr/>
        </p:nvSpPr>
        <p:spPr>
          <a:xfrm>
            <a:off x="6437930" y="62000"/>
            <a:ext cx="470000" cy="338554"/>
          </a:xfrm>
          <a:prstGeom prst="rect">
            <a:avLst/>
          </a:prstGeom>
          <a:noFill/>
        </p:spPr>
        <p:txBody>
          <a:bodyPr wrap="none" rtlCol="0">
            <a:spAutoFit/>
          </a:bodyPr>
          <a:lstStyle/>
          <a:p>
            <a:r>
              <a:rPr lang="en-US" sz="1600" dirty="0"/>
              <a:t>1.0</a:t>
            </a:r>
            <a:endParaRPr lang="en-SE" sz="1600" dirty="0"/>
          </a:p>
        </p:txBody>
      </p:sp>
      <p:sp>
        <p:nvSpPr>
          <p:cNvPr id="12" name="Oval 11">
            <a:extLst>
              <a:ext uri="{FF2B5EF4-FFF2-40B4-BE49-F238E27FC236}">
                <a16:creationId xmlns:a16="http://schemas.microsoft.com/office/drawing/2014/main" id="{D6A1847C-BF8A-5B69-A7EF-99C18A248697}"/>
              </a:ext>
            </a:extLst>
          </p:cNvPr>
          <p:cNvSpPr/>
          <p:nvPr/>
        </p:nvSpPr>
        <p:spPr bwMode="auto">
          <a:xfrm>
            <a:off x="8247758" y="575322"/>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 name="Oval 12">
            <a:extLst>
              <a:ext uri="{FF2B5EF4-FFF2-40B4-BE49-F238E27FC236}">
                <a16:creationId xmlns:a16="http://schemas.microsoft.com/office/drawing/2014/main" id="{9C0E16C2-1F0B-8F01-5ADA-DA5A7AD8DF3A}"/>
              </a:ext>
            </a:extLst>
          </p:cNvPr>
          <p:cNvSpPr/>
          <p:nvPr/>
        </p:nvSpPr>
        <p:spPr bwMode="auto">
          <a:xfrm>
            <a:off x="8247758" y="82737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Oval 13">
            <a:extLst>
              <a:ext uri="{FF2B5EF4-FFF2-40B4-BE49-F238E27FC236}">
                <a16:creationId xmlns:a16="http://schemas.microsoft.com/office/drawing/2014/main" id="{06563AA1-91C9-D29A-BABB-F10CFE059E03}"/>
              </a:ext>
            </a:extLst>
          </p:cNvPr>
          <p:cNvSpPr/>
          <p:nvPr/>
        </p:nvSpPr>
        <p:spPr bwMode="auto">
          <a:xfrm>
            <a:off x="8247758" y="15684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3A737EEB-B114-B153-7FAA-079F8D3EC41F}"/>
              </a:ext>
            </a:extLst>
          </p:cNvPr>
          <p:cNvSpPr txBox="1"/>
          <p:nvPr/>
        </p:nvSpPr>
        <p:spPr>
          <a:xfrm rot="16200000">
            <a:off x="6242754" y="4312286"/>
            <a:ext cx="1026243" cy="338554"/>
          </a:xfrm>
          <a:prstGeom prst="rect">
            <a:avLst/>
          </a:prstGeom>
          <a:noFill/>
        </p:spPr>
        <p:txBody>
          <a:bodyPr wrap="none" rtlCol="0">
            <a:spAutoFit/>
          </a:bodyPr>
          <a:lstStyle/>
          <a:p>
            <a:r>
              <a:rPr lang="en-US" sz="1600" dirty="0"/>
              <a:t>Precision</a:t>
            </a:r>
            <a:endParaRPr lang="en-SE" sz="1600" dirty="0"/>
          </a:p>
        </p:txBody>
      </p:sp>
      <p:sp>
        <p:nvSpPr>
          <p:cNvPr id="18" name="Oval 17">
            <a:extLst>
              <a:ext uri="{FF2B5EF4-FFF2-40B4-BE49-F238E27FC236}">
                <a16:creationId xmlns:a16="http://schemas.microsoft.com/office/drawing/2014/main" id="{91B5B77B-ED14-C7D3-3452-9E2B356C4643}"/>
              </a:ext>
            </a:extLst>
          </p:cNvPr>
          <p:cNvSpPr/>
          <p:nvPr/>
        </p:nvSpPr>
        <p:spPr bwMode="auto">
          <a:xfrm>
            <a:off x="7022890"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Oval 18">
            <a:extLst>
              <a:ext uri="{FF2B5EF4-FFF2-40B4-BE49-F238E27FC236}">
                <a16:creationId xmlns:a16="http://schemas.microsoft.com/office/drawing/2014/main" id="{D4C60D13-9F08-22D8-4286-61966345A1E4}"/>
              </a:ext>
            </a:extLst>
          </p:cNvPr>
          <p:cNvSpPr/>
          <p:nvPr/>
        </p:nvSpPr>
        <p:spPr bwMode="auto">
          <a:xfrm>
            <a:off x="7201670"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3DEB87A6-F383-0281-D39A-C5AC44E25970}"/>
              </a:ext>
            </a:extLst>
          </p:cNvPr>
          <p:cNvSpPr txBox="1"/>
          <p:nvPr/>
        </p:nvSpPr>
        <p:spPr>
          <a:xfrm>
            <a:off x="6516216" y="3474009"/>
            <a:ext cx="470000" cy="338554"/>
          </a:xfrm>
          <a:prstGeom prst="rect">
            <a:avLst/>
          </a:prstGeom>
          <a:noFill/>
        </p:spPr>
        <p:txBody>
          <a:bodyPr wrap="none" rtlCol="0">
            <a:spAutoFit/>
          </a:bodyPr>
          <a:lstStyle/>
          <a:p>
            <a:r>
              <a:rPr lang="en-US" sz="1600" dirty="0"/>
              <a:t>1.0</a:t>
            </a:r>
            <a:endParaRPr lang="en-SE" sz="1600" dirty="0"/>
          </a:p>
        </p:txBody>
      </p:sp>
      <p:sp>
        <p:nvSpPr>
          <p:cNvPr id="30" name="Oval 29">
            <a:extLst>
              <a:ext uri="{FF2B5EF4-FFF2-40B4-BE49-F238E27FC236}">
                <a16:creationId xmlns:a16="http://schemas.microsoft.com/office/drawing/2014/main" id="{BC8EBF37-21FC-0C07-3686-F9A0BADA7386}"/>
              </a:ext>
            </a:extLst>
          </p:cNvPr>
          <p:cNvSpPr/>
          <p:nvPr/>
        </p:nvSpPr>
        <p:spPr bwMode="auto">
          <a:xfrm>
            <a:off x="7386249" y="419687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3" name="Oval 42">
            <a:extLst>
              <a:ext uri="{FF2B5EF4-FFF2-40B4-BE49-F238E27FC236}">
                <a16:creationId xmlns:a16="http://schemas.microsoft.com/office/drawing/2014/main" id="{6B5358C2-EF47-E1C7-842A-D7EBD2AA7E9C}"/>
              </a:ext>
            </a:extLst>
          </p:cNvPr>
          <p:cNvSpPr/>
          <p:nvPr/>
        </p:nvSpPr>
        <p:spPr bwMode="auto">
          <a:xfrm>
            <a:off x="7386249"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97F31112-6407-5A50-1CF6-90D6581E101B}"/>
              </a:ext>
            </a:extLst>
          </p:cNvPr>
          <p:cNvSpPr txBox="1"/>
          <p:nvPr/>
        </p:nvSpPr>
        <p:spPr>
          <a:xfrm>
            <a:off x="7305100" y="5157192"/>
            <a:ext cx="752129" cy="338554"/>
          </a:xfrm>
          <a:prstGeom prst="rect">
            <a:avLst/>
          </a:prstGeom>
          <a:noFill/>
        </p:spPr>
        <p:txBody>
          <a:bodyPr wrap="none" rtlCol="0">
            <a:spAutoFit/>
          </a:bodyPr>
          <a:lstStyle/>
          <a:p>
            <a:r>
              <a:rPr lang="en-US" sz="1600" dirty="0"/>
              <a:t>Recall</a:t>
            </a:r>
            <a:endParaRPr lang="en-SE" sz="1600" dirty="0"/>
          </a:p>
        </p:txBody>
      </p:sp>
      <p:sp>
        <p:nvSpPr>
          <p:cNvPr id="51" name="TextBox 50">
            <a:extLst>
              <a:ext uri="{FF2B5EF4-FFF2-40B4-BE49-F238E27FC236}">
                <a16:creationId xmlns:a16="http://schemas.microsoft.com/office/drawing/2014/main" id="{7D916594-1C75-1456-A5C2-C1812B295168}"/>
              </a:ext>
            </a:extLst>
          </p:cNvPr>
          <p:cNvSpPr txBox="1"/>
          <p:nvPr/>
        </p:nvSpPr>
        <p:spPr>
          <a:xfrm>
            <a:off x="8123726" y="5157192"/>
            <a:ext cx="470000" cy="338554"/>
          </a:xfrm>
          <a:prstGeom prst="rect">
            <a:avLst/>
          </a:prstGeom>
          <a:noFill/>
        </p:spPr>
        <p:txBody>
          <a:bodyPr wrap="none" rtlCol="0">
            <a:spAutoFit/>
          </a:bodyPr>
          <a:lstStyle/>
          <a:p>
            <a:r>
              <a:rPr lang="en-US" sz="1600" dirty="0"/>
              <a:t>1.0</a:t>
            </a:r>
            <a:endParaRPr lang="en-SE" sz="1600" dirty="0"/>
          </a:p>
        </p:txBody>
      </p:sp>
      <p:sp>
        <p:nvSpPr>
          <p:cNvPr id="52" name="Oval 51">
            <a:extLst>
              <a:ext uri="{FF2B5EF4-FFF2-40B4-BE49-F238E27FC236}">
                <a16:creationId xmlns:a16="http://schemas.microsoft.com/office/drawing/2014/main" id="{18473CD9-44E1-F0D1-C986-79E530DC9A62}"/>
              </a:ext>
            </a:extLst>
          </p:cNvPr>
          <p:cNvSpPr/>
          <p:nvPr/>
        </p:nvSpPr>
        <p:spPr bwMode="auto">
          <a:xfrm>
            <a:off x="7386249" y="3938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57" name="Straight Connector 56">
            <a:extLst>
              <a:ext uri="{FF2B5EF4-FFF2-40B4-BE49-F238E27FC236}">
                <a16:creationId xmlns:a16="http://schemas.microsoft.com/office/drawing/2014/main" id="{6A642B01-8989-184C-9815-3BAE6E16423A}"/>
              </a:ext>
            </a:extLst>
          </p:cNvPr>
          <p:cNvCxnSpPr>
            <a:cxnSpLocks/>
          </p:cNvCxnSpPr>
          <p:nvPr/>
        </p:nvCxnSpPr>
        <p:spPr bwMode="auto">
          <a:xfrm>
            <a:off x="6932457" y="5216500"/>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24488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5B751F-DDC7-1A2E-08CE-2E9BFD9F8FD0}"/>
              </a:ext>
            </a:extLst>
          </p:cNvPr>
          <p:cNvSpPr/>
          <p:nvPr/>
        </p:nvSpPr>
        <p:spPr bwMode="auto">
          <a:xfrm>
            <a:off x="6863843" y="235343"/>
            <a:ext cx="498550"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23</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kern="0" dirty="0"/>
                  <a:t>Higher </a:t>
                </a:r>
                <a:r>
                  <a:rPr lang="en-US" sz="1400" b="1" kern="0" dirty="0" err="1"/>
                  <a:t>IoU</a:t>
                </a:r>
                <a:r>
                  <a:rPr lang="en-US" sz="1400" b="1" kern="0" dirty="0"/>
                  <a:t> threshold for matching with GT box: </a:t>
                </a:r>
                <a:r>
                  <a:rPr lang="en-US" sz="1400" dirty="0"/>
                  <a:t>Suppose an image contains 3 dogs in it, i.e., 3 GT boxes with label Dog. Prediction confidence scores of Dog class for 5 predicted boxes (</a:t>
                </a:r>
                <a:r>
                  <a:rPr lang="en-US" sz="1400" dirty="0">
                    <a:solidFill>
                      <a:srgbClr val="00B050"/>
                    </a:solidFill>
                  </a:rPr>
                  <a:t>.99,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.99, </a:t>
                </a:r>
                <a:r>
                  <a:rPr lang="en-US" sz="1400" dirty="0"/>
                  <a:t>1 out of 3 GT boxes are detected with Recall</a:t>
                </a:r>
                <a14:m>
                  <m:oMath xmlns:m="http://schemas.openxmlformats.org/officeDocument/2006/math">
                    <m:r>
                      <a:rPr lang="en-US" sz="1400" b="0" i="1" smtClean="0">
                        <a:latin typeface="Cambria Math" panose="02040503050406030204" pitchFamily="18" charset="0"/>
                      </a:rPr>
                      <m:t>=.33</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extLst>
              <p:ext uri="{D42A27DB-BD31-4B8C-83A1-F6EECF244321}">
                <p14:modId xmlns:p14="http://schemas.microsoft.com/office/powerpoint/2010/main" val="3930351461"/>
              </p:ext>
            </p:extLst>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extLst>
              <p:ext uri="{D42A27DB-BD31-4B8C-83A1-F6EECF244321}">
                <p14:modId xmlns:p14="http://schemas.microsoft.com/office/powerpoint/2010/main" val="4075317240"/>
              </p:ext>
            </p:extLst>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extLst>
              <p:ext uri="{D42A27DB-BD31-4B8C-83A1-F6EECF244321}">
                <p14:modId xmlns:p14="http://schemas.microsoft.com/office/powerpoint/2010/main" val="858652727"/>
              </p:ext>
            </p:extLst>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extLst>
              <p:ext uri="{D42A27DB-BD31-4B8C-83A1-F6EECF244321}">
                <p14:modId xmlns:p14="http://schemas.microsoft.com/office/powerpoint/2010/main" val="3022015051"/>
              </p:ext>
            </p:extLst>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375953"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4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4" cy="307777"/>
              </a:xfrm>
              <a:prstGeom prst="rect">
                <a:avLst/>
              </a:prstGeom>
              <a:blipFill>
                <a:blip r:embed="rId8"/>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7319148" y="19201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7319148" y="98481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44208" y="89633"/>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dirty="0"/>
                  <a:t>(</a:t>
                </a:r>
                <a:r>
                  <a:rPr lang="en-US" sz="1400" dirty="0">
                    <a:solidFill>
                      <a:srgbClr val="00B050"/>
                    </a:solidFill>
                  </a:rPr>
                  <a:t>.99, </a:t>
                </a:r>
                <a:r>
                  <a:rPr lang="en-US" sz="1400" dirty="0">
                    <a:solidFill>
                      <a:srgbClr val="C00000"/>
                    </a:solidFill>
                  </a:rPr>
                  <a:t>.95, .9, .5, .1</a:t>
                </a:r>
                <a:r>
                  <a:rPr lang="en-US" sz="1400" dirty="0"/>
                  <a:t>)</a:t>
                </a:r>
                <a:endParaRPr lang="en-US" sz="1400" kern="0" dirty="0"/>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.99, </a:t>
                </a:r>
                <a:r>
                  <a:rPr lang="en-US" sz="1400" dirty="0"/>
                  <a:t>1 out of 10 GT boxes are detected with Recall</a:t>
                </a:r>
                <a14:m>
                  <m:oMath xmlns:m="http://schemas.openxmlformats.org/officeDocument/2006/math">
                    <m:r>
                      <a:rPr lang="en-US" sz="1400" b="0" i="1" smtClean="0">
                        <a:latin typeface="Cambria Math" panose="02040503050406030204" pitchFamily="18" charset="0"/>
                      </a:rPr>
                      <m:t>=.1</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9"/>
                <a:stretch>
                  <a:fillRect l="-91" t="-625" b="-9687"/>
                </a:stretch>
              </a:blipFill>
              <a:ln w="9525">
                <a:noFill/>
                <a:miter lim="800000"/>
                <a:headEnd/>
                <a:tailEnd/>
              </a:ln>
            </p:spPr>
            <p:txBody>
              <a:bodyPr/>
              <a:lstStyle/>
              <a:p>
                <a:r>
                  <a:rPr lang="en-SE">
                    <a:noFill/>
                  </a:rPr>
                  <a:t> </a:t>
                </a:r>
              </a:p>
            </p:txBody>
          </p:sp>
        </mc:Fallback>
      </mc:AlternateContent>
      <p:sp>
        <p:nvSpPr>
          <p:cNvPr id="3" name="Oval 2">
            <a:extLst>
              <a:ext uri="{FF2B5EF4-FFF2-40B4-BE49-F238E27FC236}">
                <a16:creationId xmlns:a16="http://schemas.microsoft.com/office/drawing/2014/main" id="{D17290EF-1F47-BA8D-C84C-85BFDBA0DED2}"/>
              </a:ext>
            </a:extLst>
          </p:cNvPr>
          <p:cNvSpPr/>
          <p:nvPr/>
        </p:nvSpPr>
        <p:spPr bwMode="auto">
          <a:xfrm>
            <a:off x="7319148" y="138214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366EA81A-235C-F4A7-961D-7936BD7A08D7}"/>
              </a:ext>
            </a:extLst>
          </p:cNvPr>
          <p:cNvSpPr/>
          <p:nvPr/>
        </p:nvSpPr>
        <p:spPr bwMode="auto">
          <a:xfrm>
            <a:off x="7319148" y="15422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extLst>
              <p:ext uri="{D42A27DB-BD31-4B8C-83A1-F6EECF244321}">
                <p14:modId xmlns:p14="http://schemas.microsoft.com/office/powerpoint/2010/main" val="2068870979"/>
              </p:ext>
            </p:extLst>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extLst>
              <p:ext uri="{D42A27DB-BD31-4B8C-83A1-F6EECF244321}">
                <p14:modId xmlns:p14="http://schemas.microsoft.com/office/powerpoint/2010/main" val="1024952368"/>
              </p:ext>
            </p:extLst>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extLst>
              <p:ext uri="{D42A27DB-BD31-4B8C-83A1-F6EECF244321}">
                <p14:modId xmlns:p14="http://schemas.microsoft.com/office/powerpoint/2010/main" val="72393020"/>
              </p:ext>
            </p:extLst>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extLst>
              <p:ext uri="{D42A27DB-BD31-4B8C-83A1-F6EECF244321}">
                <p14:modId xmlns:p14="http://schemas.microsoft.com/office/powerpoint/2010/main" val="1563367466"/>
              </p:ext>
            </p:extLst>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extLst>
              <p:ext uri="{D42A27DB-BD31-4B8C-83A1-F6EECF244321}">
                <p14:modId xmlns:p14="http://schemas.microsoft.com/office/powerpoint/2010/main" val="2123596891"/>
              </p:ext>
            </p:extLst>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6BC58D-697D-41DD-76F0-86BAA042C7B8}"/>
                  </a:ext>
                </a:extLst>
              </p:cNvPr>
              <p:cNvSpPr txBox="1"/>
              <p:nvPr/>
            </p:nvSpPr>
            <p:spPr>
              <a:xfrm>
                <a:off x="492159"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1" name="TextBox 20">
                <a:extLst>
                  <a:ext uri="{FF2B5EF4-FFF2-40B4-BE49-F238E27FC236}">
                    <a16:creationId xmlns:a16="http://schemas.microsoft.com/office/drawing/2014/main" id="{8B6BC58D-697D-41DD-76F0-86BAA042C7B8}"/>
                  </a:ext>
                </a:extLst>
              </p:cNvPr>
              <p:cNvSpPr txBox="1">
                <a:spLocks noRot="1" noChangeAspect="1" noMove="1" noResize="1" noEditPoints="1" noAdjustHandles="1" noChangeArrowheads="1" noChangeShapeType="1" noTextEdit="1"/>
              </p:cNvSpPr>
              <p:nvPr/>
            </p:nvSpPr>
            <p:spPr>
              <a:xfrm>
                <a:off x="492159" y="6380231"/>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EBF252-6374-486D-F8B9-AB7AA4B14681}"/>
                  </a:ext>
                </a:extLst>
              </p:cNvPr>
              <p:cNvSpPr txBox="1"/>
              <p:nvPr/>
            </p:nvSpPr>
            <p:spPr>
              <a:xfrm>
                <a:off x="2160027"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9" name="TextBox 28">
                <a:extLst>
                  <a:ext uri="{FF2B5EF4-FFF2-40B4-BE49-F238E27FC236}">
                    <a16:creationId xmlns:a16="http://schemas.microsoft.com/office/drawing/2014/main" id="{94EBF252-6374-486D-F8B9-AB7AA4B14681}"/>
                  </a:ext>
                </a:extLst>
              </p:cNvPr>
              <p:cNvSpPr txBox="1">
                <a:spLocks noRot="1" noChangeAspect="1" noMove="1" noResize="1" noEditPoints="1" noAdjustHandles="1" noChangeArrowheads="1" noChangeShapeType="1" noTextEdit="1"/>
              </p:cNvSpPr>
              <p:nvPr/>
            </p:nvSpPr>
            <p:spPr>
              <a:xfrm>
                <a:off x="2160027" y="6380231"/>
                <a:ext cx="1276568"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C927D9E-7ADD-46AC-5425-B0CC3DA8D5FA}"/>
                  </a:ext>
                </a:extLst>
              </p:cNvPr>
              <p:cNvSpPr txBox="1"/>
              <p:nvPr/>
            </p:nvSpPr>
            <p:spPr>
              <a:xfrm>
                <a:off x="3827895"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30" name="TextBox 29">
                <a:extLst>
                  <a:ext uri="{FF2B5EF4-FFF2-40B4-BE49-F238E27FC236}">
                    <a16:creationId xmlns:a16="http://schemas.microsoft.com/office/drawing/2014/main" id="{EC927D9E-7ADD-46AC-5425-B0CC3DA8D5FA}"/>
                  </a:ext>
                </a:extLst>
              </p:cNvPr>
              <p:cNvSpPr txBox="1">
                <a:spLocks noRot="1" noChangeAspect="1" noMove="1" noResize="1" noEditPoints="1" noAdjustHandles="1" noChangeArrowheads="1" noChangeShapeType="1" noTextEdit="1"/>
              </p:cNvSpPr>
              <p:nvPr/>
            </p:nvSpPr>
            <p:spPr>
              <a:xfrm>
                <a:off x="3827895" y="6380231"/>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93D1AF-7947-E900-0DAF-079747C74035}"/>
                  </a:ext>
                </a:extLst>
              </p:cNvPr>
              <p:cNvSpPr txBox="1"/>
              <p:nvPr/>
            </p:nvSpPr>
            <p:spPr>
              <a:xfrm>
                <a:off x="5495763"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2" name="TextBox 41">
                <a:extLst>
                  <a:ext uri="{FF2B5EF4-FFF2-40B4-BE49-F238E27FC236}">
                    <a16:creationId xmlns:a16="http://schemas.microsoft.com/office/drawing/2014/main" id="{2993D1AF-7947-E900-0DAF-079747C74035}"/>
                  </a:ext>
                </a:extLst>
              </p:cNvPr>
              <p:cNvSpPr txBox="1">
                <a:spLocks noRot="1" noChangeAspect="1" noMove="1" noResize="1" noEditPoints="1" noAdjustHandles="1" noChangeArrowheads="1" noChangeShapeType="1" noTextEdit="1"/>
              </p:cNvSpPr>
              <p:nvPr/>
            </p:nvSpPr>
            <p:spPr>
              <a:xfrm>
                <a:off x="5495763" y="6380231"/>
                <a:ext cx="1375953"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09D92F-5DBB-DF7D-AB75-2A4E5ACB5BBD}"/>
                  </a:ext>
                </a:extLst>
              </p:cNvPr>
              <p:cNvSpPr txBox="1"/>
              <p:nvPr/>
            </p:nvSpPr>
            <p:spPr>
              <a:xfrm>
                <a:off x="7064243"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3" name="TextBox 42">
                <a:extLst>
                  <a:ext uri="{FF2B5EF4-FFF2-40B4-BE49-F238E27FC236}">
                    <a16:creationId xmlns:a16="http://schemas.microsoft.com/office/drawing/2014/main" id="{8009D92F-5DBB-DF7D-AB75-2A4E5ACB5BBD}"/>
                  </a:ext>
                </a:extLst>
              </p:cNvPr>
              <p:cNvSpPr txBox="1">
                <a:spLocks noRot="1" noChangeAspect="1" noMove="1" noResize="1" noEditPoints="1" noAdjustHandles="1" noChangeArrowheads="1" noChangeShapeType="1" noTextEdit="1"/>
              </p:cNvSpPr>
              <p:nvPr/>
            </p:nvSpPr>
            <p:spPr>
              <a:xfrm>
                <a:off x="7064243" y="6380231"/>
                <a:ext cx="1276568" cy="307777"/>
              </a:xfrm>
              <a:prstGeom prst="rect">
                <a:avLst/>
              </a:prstGeom>
              <a:blipFill>
                <a:blip r:embed="rId14"/>
                <a:stretch>
                  <a:fillRect/>
                </a:stretch>
              </a:blipFill>
            </p:spPr>
            <p:txBody>
              <a:bodyPr/>
              <a:lstStyle/>
              <a:p>
                <a:r>
                  <a:rPr lang="en-SE">
                    <a:noFill/>
                  </a:rPr>
                  <a:t> </a:t>
                </a:r>
              </a:p>
            </p:txBody>
          </p:sp>
        </mc:Fallback>
      </mc:AlternateContent>
      <p:sp>
        <p:nvSpPr>
          <p:cNvPr id="44" name="Rectangle 43">
            <a:extLst>
              <a:ext uri="{FF2B5EF4-FFF2-40B4-BE49-F238E27FC236}">
                <a16:creationId xmlns:a16="http://schemas.microsoft.com/office/drawing/2014/main" id="{F7AFE433-82EC-18D9-4647-BD34CB43FB23}"/>
              </a:ext>
            </a:extLst>
          </p:cNvPr>
          <p:cNvSpPr/>
          <p:nvPr/>
        </p:nvSpPr>
        <p:spPr bwMode="auto">
          <a:xfrm>
            <a:off x="6939927" y="3588598"/>
            <a:ext cx="182381"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126E23EF-6434-12EF-1598-F5BE95C27700}"/>
              </a:ext>
            </a:extLst>
          </p:cNvPr>
          <p:cNvSpPr txBox="1"/>
          <p:nvPr/>
        </p:nvSpPr>
        <p:spPr>
          <a:xfrm rot="16200000">
            <a:off x="6246830" y="4281165"/>
            <a:ext cx="1026243" cy="338554"/>
          </a:xfrm>
          <a:prstGeom prst="rect">
            <a:avLst/>
          </a:prstGeom>
          <a:noFill/>
        </p:spPr>
        <p:txBody>
          <a:bodyPr wrap="none" rtlCol="0">
            <a:spAutoFit/>
          </a:bodyPr>
          <a:lstStyle/>
          <a:p>
            <a:r>
              <a:rPr lang="en-US" sz="1600" dirty="0"/>
              <a:t>Precision</a:t>
            </a:r>
            <a:endParaRPr lang="en-SE" sz="1600" dirty="0"/>
          </a:p>
        </p:txBody>
      </p:sp>
      <p:sp>
        <p:nvSpPr>
          <p:cNvPr id="51" name="Oval 50">
            <a:extLst>
              <a:ext uri="{FF2B5EF4-FFF2-40B4-BE49-F238E27FC236}">
                <a16:creationId xmlns:a16="http://schemas.microsoft.com/office/drawing/2014/main" id="{603C99C1-523B-3270-1EC5-B8AB8B5D0C7E}"/>
              </a:ext>
            </a:extLst>
          </p:cNvPr>
          <p:cNvSpPr/>
          <p:nvPr/>
        </p:nvSpPr>
        <p:spPr bwMode="auto">
          <a:xfrm>
            <a:off x="7056283" y="3545272"/>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05E42D37-3DF9-1C40-A83A-2A3EC2F31779}"/>
              </a:ext>
            </a:extLst>
          </p:cNvPr>
          <p:cNvSpPr/>
          <p:nvPr/>
        </p:nvSpPr>
        <p:spPr bwMode="auto">
          <a:xfrm>
            <a:off x="7056283" y="433806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E192C949-C48C-D9A9-7FD2-B7215F6623F5}"/>
              </a:ext>
            </a:extLst>
          </p:cNvPr>
          <p:cNvSpPr txBox="1"/>
          <p:nvPr/>
        </p:nvSpPr>
        <p:spPr>
          <a:xfrm>
            <a:off x="6520292" y="3442888"/>
            <a:ext cx="470000" cy="338554"/>
          </a:xfrm>
          <a:prstGeom prst="rect">
            <a:avLst/>
          </a:prstGeom>
          <a:noFill/>
        </p:spPr>
        <p:txBody>
          <a:bodyPr wrap="none" rtlCol="0">
            <a:spAutoFit/>
          </a:bodyPr>
          <a:lstStyle/>
          <a:p>
            <a:r>
              <a:rPr lang="en-US" sz="1600" dirty="0"/>
              <a:t>1.0</a:t>
            </a:r>
            <a:endParaRPr lang="en-SE" sz="1600" dirty="0"/>
          </a:p>
        </p:txBody>
      </p:sp>
      <p:sp>
        <p:nvSpPr>
          <p:cNvPr id="54" name="Oval 53">
            <a:extLst>
              <a:ext uri="{FF2B5EF4-FFF2-40B4-BE49-F238E27FC236}">
                <a16:creationId xmlns:a16="http://schemas.microsoft.com/office/drawing/2014/main" id="{F0CDB094-65AE-28C8-DD1D-3CA6CF70146E}"/>
              </a:ext>
            </a:extLst>
          </p:cNvPr>
          <p:cNvSpPr/>
          <p:nvPr/>
        </p:nvSpPr>
        <p:spPr bwMode="auto">
          <a:xfrm>
            <a:off x="7056283" y="473539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756B1721-DC97-E561-E9F1-99E5E33FE543}"/>
              </a:ext>
            </a:extLst>
          </p:cNvPr>
          <p:cNvSpPr/>
          <p:nvPr/>
        </p:nvSpPr>
        <p:spPr bwMode="auto">
          <a:xfrm>
            <a:off x="7056283" y="489553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id="{018164AF-F9F1-7D08-854E-BFEB01ACE3D8}"/>
              </a:ext>
            </a:extLst>
          </p:cNvPr>
          <p:cNvSpPr txBox="1"/>
          <p:nvPr/>
        </p:nvSpPr>
        <p:spPr>
          <a:xfrm>
            <a:off x="7312074" y="5123404"/>
            <a:ext cx="752129" cy="338554"/>
          </a:xfrm>
          <a:prstGeom prst="rect">
            <a:avLst/>
          </a:prstGeom>
          <a:noFill/>
        </p:spPr>
        <p:txBody>
          <a:bodyPr wrap="none" rtlCol="0">
            <a:spAutoFit/>
          </a:bodyPr>
          <a:lstStyle/>
          <a:p>
            <a:r>
              <a:rPr lang="en-US" sz="1600" dirty="0"/>
              <a:t>Recall</a:t>
            </a:r>
            <a:endParaRPr lang="en-SE" sz="1600" dirty="0"/>
          </a:p>
        </p:txBody>
      </p:sp>
      <p:sp>
        <p:nvSpPr>
          <p:cNvPr id="59" name="TextBox 58">
            <a:extLst>
              <a:ext uri="{FF2B5EF4-FFF2-40B4-BE49-F238E27FC236}">
                <a16:creationId xmlns:a16="http://schemas.microsoft.com/office/drawing/2014/main" id="{67527D9B-6D4A-B98B-6973-067E0ACFE0E7}"/>
              </a:ext>
            </a:extLst>
          </p:cNvPr>
          <p:cNvSpPr txBox="1"/>
          <p:nvPr/>
        </p:nvSpPr>
        <p:spPr>
          <a:xfrm>
            <a:off x="8130700" y="5123404"/>
            <a:ext cx="470000" cy="338554"/>
          </a:xfrm>
          <a:prstGeom prst="rect">
            <a:avLst/>
          </a:prstGeom>
          <a:noFill/>
        </p:spPr>
        <p:txBody>
          <a:bodyPr wrap="none" rtlCol="0">
            <a:spAutoFit/>
          </a:bodyPr>
          <a:lstStyle/>
          <a:p>
            <a:r>
              <a:rPr lang="en-US" sz="1600" dirty="0"/>
              <a:t>1.0</a:t>
            </a:r>
            <a:endParaRPr lang="en-SE" sz="1600" dirty="0"/>
          </a:p>
        </p:txBody>
      </p:sp>
      <p:cxnSp>
        <p:nvCxnSpPr>
          <p:cNvPr id="65" name="Straight Connector 64">
            <a:extLst>
              <a:ext uri="{FF2B5EF4-FFF2-40B4-BE49-F238E27FC236}">
                <a16:creationId xmlns:a16="http://schemas.microsoft.com/office/drawing/2014/main" id="{437D2481-BE24-6AEA-D7EB-B1753A707509}"/>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57D23632-BFAE-7DEF-72AA-14D3F10AEFCE}"/>
              </a:ext>
            </a:extLst>
          </p:cNvPr>
          <p:cNvCxnSpPr>
            <a:cxnSpLocks/>
          </p:cNvCxnSpPr>
          <p:nvPr/>
        </p:nvCxnSpPr>
        <p:spPr bwMode="auto">
          <a:xfrm>
            <a:off x="6939927" y="5181823"/>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326882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Triangle 55">
            <a:extLst>
              <a:ext uri="{FF2B5EF4-FFF2-40B4-BE49-F238E27FC236}">
                <a16:creationId xmlns:a16="http://schemas.microsoft.com/office/drawing/2014/main" id="{3ADD1E38-7026-26DB-EBB3-1D1CCA7B83F2}"/>
              </a:ext>
            </a:extLst>
          </p:cNvPr>
          <p:cNvSpPr/>
          <p:nvPr/>
        </p:nvSpPr>
        <p:spPr bwMode="auto">
          <a:xfrm flipH="1">
            <a:off x="6883409" y="993738"/>
            <a:ext cx="488948" cy="833003"/>
          </a:xfrm>
          <a:prstGeom prst="rtTriangl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Right Triangle 21">
            <a:extLst>
              <a:ext uri="{FF2B5EF4-FFF2-40B4-BE49-F238E27FC236}">
                <a16:creationId xmlns:a16="http://schemas.microsoft.com/office/drawing/2014/main" id="{23D25E92-0456-63F2-BF1D-3B72BA3550A8}"/>
              </a:ext>
            </a:extLst>
          </p:cNvPr>
          <p:cNvSpPr/>
          <p:nvPr/>
        </p:nvSpPr>
        <p:spPr bwMode="auto">
          <a:xfrm flipH="1">
            <a:off x="6814898" y="4263110"/>
            <a:ext cx="175385" cy="833003"/>
          </a:xfrm>
          <a:prstGeom prst="rtTriangl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24</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kern="0" dirty="0"/>
                  <a:t>Less accurate conf. score prediction: </a:t>
                </a:r>
                <a:r>
                  <a:rPr lang="en-US" sz="1400" dirty="0"/>
                  <a:t>Suppose an image contains 3 dogs in it, i.e., 3 GT boxes with label Dog. Prediction confidence scores of Dog class for 5 predicted boxes (</a:t>
                </a:r>
                <a:r>
                  <a:rPr lang="en-US" sz="1400" dirty="0">
                    <a:solidFill>
                      <a:srgbClr val="C00000"/>
                    </a:solidFill>
                  </a:rPr>
                  <a:t>.99, </a:t>
                </a:r>
                <a:r>
                  <a:rPr lang="en-US" sz="1400" dirty="0">
                    <a:solidFill>
                      <a:srgbClr val="00B050"/>
                    </a:solidFill>
                  </a:rPr>
                  <a:t>.95, </a:t>
                </a:r>
                <a:r>
                  <a:rPr lang="en-US" sz="1400" dirty="0">
                    <a:solidFill>
                      <a:srgbClr val="C00000"/>
                    </a:solidFill>
                  </a:rPr>
                  <a:t>.9,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.99, </a:t>
                </a:r>
                <a:r>
                  <a:rPr lang="en-US" sz="1400" dirty="0"/>
                  <a:t>1 out of 3 GT boxes are detected with Recall</a:t>
                </a:r>
                <a14:m>
                  <m:oMath xmlns:m="http://schemas.openxmlformats.org/officeDocument/2006/math">
                    <m:r>
                      <a:rPr lang="en-US" sz="1400" b="0" i="1" smtClean="0">
                        <a:latin typeface="Cambria Math" panose="02040503050406030204" pitchFamily="18" charset="0"/>
                      </a:rPr>
                      <m:t>=.33</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extLst>
              <p:ext uri="{D42A27DB-BD31-4B8C-83A1-F6EECF244321}">
                <p14:modId xmlns:p14="http://schemas.microsoft.com/office/powerpoint/2010/main" val="1658007317"/>
              </p:ext>
            </p:extLst>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632866" y="3091607"/>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632866" y="3091607"/>
                <a:ext cx="120283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375953"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4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4" cy="307777"/>
              </a:xfrm>
              <a:prstGeom prst="rect">
                <a:avLst/>
              </a:prstGeom>
              <a:blipFill>
                <a:blip r:embed="rId8"/>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6816922" y="176018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7319148" y="98481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78264" y="257981"/>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dirty="0"/>
                  <a:t>(</a:t>
                </a:r>
                <a:r>
                  <a:rPr lang="en-US" sz="1400" dirty="0">
                    <a:solidFill>
                      <a:srgbClr val="C00000"/>
                    </a:solidFill>
                  </a:rPr>
                  <a:t>.99, </a:t>
                </a:r>
                <a:r>
                  <a:rPr lang="en-US" sz="1400" dirty="0">
                    <a:solidFill>
                      <a:srgbClr val="00B050"/>
                    </a:solidFill>
                  </a:rPr>
                  <a:t>.95, </a:t>
                </a:r>
                <a:r>
                  <a:rPr lang="en-US" sz="1400" dirty="0">
                    <a:solidFill>
                      <a:srgbClr val="C00000"/>
                    </a:solidFill>
                  </a:rPr>
                  <a:t>.9, .5, .1</a:t>
                </a:r>
                <a:r>
                  <a:rPr lang="en-US" sz="140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.99, </a:t>
                </a:r>
                <a:r>
                  <a:rPr lang="en-US" sz="1400" dirty="0"/>
                  <a:t>1 out of 10 GT boxes are detected with Recall</a:t>
                </a:r>
                <a14:m>
                  <m:oMath xmlns:m="http://schemas.openxmlformats.org/officeDocument/2006/math">
                    <m:r>
                      <a:rPr lang="en-US" sz="1400" b="0" i="1" smtClean="0">
                        <a:latin typeface="Cambria Math" panose="02040503050406030204" pitchFamily="18" charset="0"/>
                      </a:rPr>
                      <m:t>=.1</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9"/>
                <a:stretch>
                  <a:fillRect l="-91" t="-625" b="-9687"/>
                </a:stretch>
              </a:blipFill>
              <a:ln w="9525">
                <a:noFill/>
                <a:miter lim="800000"/>
                <a:headEnd/>
                <a:tailEnd/>
              </a:ln>
            </p:spPr>
            <p:txBody>
              <a:bodyPr/>
              <a:lstStyle/>
              <a:p>
                <a:r>
                  <a:rPr lang="en-SE">
                    <a:noFill/>
                  </a:rPr>
                  <a:t> </a:t>
                </a:r>
              </a:p>
            </p:txBody>
          </p:sp>
        </mc:Fallback>
      </mc:AlternateContent>
      <p:sp>
        <p:nvSpPr>
          <p:cNvPr id="3" name="Oval 2">
            <a:extLst>
              <a:ext uri="{FF2B5EF4-FFF2-40B4-BE49-F238E27FC236}">
                <a16:creationId xmlns:a16="http://schemas.microsoft.com/office/drawing/2014/main" id="{D17290EF-1F47-BA8D-C84C-85BFDBA0DED2}"/>
              </a:ext>
            </a:extLst>
          </p:cNvPr>
          <p:cNvSpPr/>
          <p:nvPr/>
        </p:nvSpPr>
        <p:spPr bwMode="auto">
          <a:xfrm>
            <a:off x="7319148" y="138214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366EA81A-235C-F4A7-961D-7936BD7A08D7}"/>
              </a:ext>
            </a:extLst>
          </p:cNvPr>
          <p:cNvSpPr/>
          <p:nvPr/>
        </p:nvSpPr>
        <p:spPr bwMode="auto">
          <a:xfrm>
            <a:off x="7319148" y="15422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extLst>
              <p:ext uri="{D42A27DB-BD31-4B8C-83A1-F6EECF244321}">
                <p14:modId xmlns:p14="http://schemas.microsoft.com/office/powerpoint/2010/main" val="2797548643"/>
              </p:ext>
            </p:extLst>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6BC58D-697D-41DD-76F0-86BAA042C7B8}"/>
                  </a:ext>
                </a:extLst>
              </p:cNvPr>
              <p:cNvSpPr txBox="1"/>
              <p:nvPr/>
            </p:nvSpPr>
            <p:spPr>
              <a:xfrm>
                <a:off x="611560" y="6380231"/>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21" name="TextBox 20">
                <a:extLst>
                  <a:ext uri="{FF2B5EF4-FFF2-40B4-BE49-F238E27FC236}">
                    <a16:creationId xmlns:a16="http://schemas.microsoft.com/office/drawing/2014/main" id="{8B6BC58D-697D-41DD-76F0-86BAA042C7B8}"/>
                  </a:ext>
                </a:extLst>
              </p:cNvPr>
              <p:cNvSpPr txBox="1">
                <a:spLocks noRot="1" noChangeAspect="1" noMove="1" noResize="1" noEditPoints="1" noAdjustHandles="1" noChangeArrowheads="1" noChangeShapeType="1" noTextEdit="1"/>
              </p:cNvSpPr>
              <p:nvPr/>
            </p:nvSpPr>
            <p:spPr>
              <a:xfrm>
                <a:off x="611560" y="6380231"/>
                <a:ext cx="1202830"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EBF252-6374-486D-F8B9-AB7AA4B14681}"/>
                  </a:ext>
                </a:extLst>
              </p:cNvPr>
              <p:cNvSpPr txBox="1"/>
              <p:nvPr/>
            </p:nvSpPr>
            <p:spPr>
              <a:xfrm>
                <a:off x="2160027"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9" name="TextBox 28">
                <a:extLst>
                  <a:ext uri="{FF2B5EF4-FFF2-40B4-BE49-F238E27FC236}">
                    <a16:creationId xmlns:a16="http://schemas.microsoft.com/office/drawing/2014/main" id="{94EBF252-6374-486D-F8B9-AB7AA4B14681}"/>
                  </a:ext>
                </a:extLst>
              </p:cNvPr>
              <p:cNvSpPr txBox="1">
                <a:spLocks noRot="1" noChangeAspect="1" noMove="1" noResize="1" noEditPoints="1" noAdjustHandles="1" noChangeArrowheads="1" noChangeShapeType="1" noTextEdit="1"/>
              </p:cNvSpPr>
              <p:nvPr/>
            </p:nvSpPr>
            <p:spPr>
              <a:xfrm>
                <a:off x="2160027" y="6380231"/>
                <a:ext cx="1276568"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C927D9E-7ADD-46AC-5425-B0CC3DA8D5FA}"/>
                  </a:ext>
                </a:extLst>
              </p:cNvPr>
              <p:cNvSpPr txBox="1"/>
              <p:nvPr/>
            </p:nvSpPr>
            <p:spPr>
              <a:xfrm>
                <a:off x="3827895"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30" name="TextBox 29">
                <a:extLst>
                  <a:ext uri="{FF2B5EF4-FFF2-40B4-BE49-F238E27FC236}">
                    <a16:creationId xmlns:a16="http://schemas.microsoft.com/office/drawing/2014/main" id="{EC927D9E-7ADD-46AC-5425-B0CC3DA8D5FA}"/>
                  </a:ext>
                </a:extLst>
              </p:cNvPr>
              <p:cNvSpPr txBox="1">
                <a:spLocks noRot="1" noChangeAspect="1" noMove="1" noResize="1" noEditPoints="1" noAdjustHandles="1" noChangeArrowheads="1" noChangeShapeType="1" noTextEdit="1"/>
              </p:cNvSpPr>
              <p:nvPr/>
            </p:nvSpPr>
            <p:spPr>
              <a:xfrm>
                <a:off x="3827895" y="6380231"/>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93D1AF-7947-E900-0DAF-079747C74035}"/>
                  </a:ext>
                </a:extLst>
              </p:cNvPr>
              <p:cNvSpPr txBox="1"/>
              <p:nvPr/>
            </p:nvSpPr>
            <p:spPr>
              <a:xfrm>
                <a:off x="5495763"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2" name="TextBox 41">
                <a:extLst>
                  <a:ext uri="{FF2B5EF4-FFF2-40B4-BE49-F238E27FC236}">
                    <a16:creationId xmlns:a16="http://schemas.microsoft.com/office/drawing/2014/main" id="{2993D1AF-7947-E900-0DAF-079747C74035}"/>
                  </a:ext>
                </a:extLst>
              </p:cNvPr>
              <p:cNvSpPr txBox="1">
                <a:spLocks noRot="1" noChangeAspect="1" noMove="1" noResize="1" noEditPoints="1" noAdjustHandles="1" noChangeArrowheads="1" noChangeShapeType="1" noTextEdit="1"/>
              </p:cNvSpPr>
              <p:nvPr/>
            </p:nvSpPr>
            <p:spPr>
              <a:xfrm>
                <a:off x="5495763" y="6380231"/>
                <a:ext cx="1375953"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09D92F-5DBB-DF7D-AB75-2A4E5ACB5BBD}"/>
                  </a:ext>
                </a:extLst>
              </p:cNvPr>
              <p:cNvSpPr txBox="1"/>
              <p:nvPr/>
            </p:nvSpPr>
            <p:spPr>
              <a:xfrm>
                <a:off x="7064243"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3" name="TextBox 42">
                <a:extLst>
                  <a:ext uri="{FF2B5EF4-FFF2-40B4-BE49-F238E27FC236}">
                    <a16:creationId xmlns:a16="http://schemas.microsoft.com/office/drawing/2014/main" id="{8009D92F-5DBB-DF7D-AB75-2A4E5ACB5BBD}"/>
                  </a:ext>
                </a:extLst>
              </p:cNvPr>
              <p:cNvSpPr txBox="1">
                <a:spLocks noRot="1" noChangeAspect="1" noMove="1" noResize="1" noEditPoints="1" noAdjustHandles="1" noChangeArrowheads="1" noChangeShapeType="1" noTextEdit="1"/>
              </p:cNvSpPr>
              <p:nvPr/>
            </p:nvSpPr>
            <p:spPr>
              <a:xfrm>
                <a:off x="7064243" y="6380231"/>
                <a:ext cx="1276568" cy="307777"/>
              </a:xfrm>
              <a:prstGeom prst="rect">
                <a:avLst/>
              </a:prstGeom>
              <a:blipFill>
                <a:blip r:embed="rId14"/>
                <a:stretch>
                  <a:fillRect/>
                </a:stretch>
              </a:blipFill>
            </p:spPr>
            <p:txBody>
              <a:bodyPr/>
              <a:lstStyle/>
              <a:p>
                <a:r>
                  <a:rPr lang="en-SE">
                    <a:noFill/>
                  </a:rPr>
                  <a:t> </a:t>
                </a:r>
              </a:p>
            </p:txBody>
          </p:sp>
        </mc:Fallback>
      </mc:AlternateContent>
      <p:sp>
        <p:nvSpPr>
          <p:cNvPr id="48" name="TextBox 47">
            <a:extLst>
              <a:ext uri="{FF2B5EF4-FFF2-40B4-BE49-F238E27FC236}">
                <a16:creationId xmlns:a16="http://schemas.microsoft.com/office/drawing/2014/main" id="{126E23EF-6434-12EF-1598-F5BE95C27700}"/>
              </a:ext>
            </a:extLst>
          </p:cNvPr>
          <p:cNvSpPr txBox="1"/>
          <p:nvPr/>
        </p:nvSpPr>
        <p:spPr>
          <a:xfrm rot="16200000">
            <a:off x="6121802" y="4192423"/>
            <a:ext cx="1026243" cy="338554"/>
          </a:xfrm>
          <a:prstGeom prst="rect">
            <a:avLst/>
          </a:prstGeom>
          <a:noFill/>
        </p:spPr>
        <p:txBody>
          <a:bodyPr wrap="none" rtlCol="0">
            <a:spAutoFit/>
          </a:bodyPr>
          <a:lstStyle/>
          <a:p>
            <a:r>
              <a:rPr lang="en-US" sz="1600" dirty="0"/>
              <a:t>Precision</a:t>
            </a:r>
            <a:endParaRPr lang="en-SE" sz="1600" dirty="0"/>
          </a:p>
        </p:txBody>
      </p:sp>
      <p:sp>
        <p:nvSpPr>
          <p:cNvPr id="51" name="Oval 50">
            <a:extLst>
              <a:ext uri="{FF2B5EF4-FFF2-40B4-BE49-F238E27FC236}">
                <a16:creationId xmlns:a16="http://schemas.microsoft.com/office/drawing/2014/main" id="{603C99C1-523B-3270-1EC5-B8AB8B5D0C7E}"/>
              </a:ext>
            </a:extLst>
          </p:cNvPr>
          <p:cNvSpPr/>
          <p:nvPr/>
        </p:nvSpPr>
        <p:spPr bwMode="auto">
          <a:xfrm>
            <a:off x="6764585" y="504059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05E42D37-3DF9-1C40-A83A-2A3EC2F31779}"/>
              </a:ext>
            </a:extLst>
          </p:cNvPr>
          <p:cNvSpPr/>
          <p:nvPr/>
        </p:nvSpPr>
        <p:spPr bwMode="auto">
          <a:xfrm>
            <a:off x="6931255" y="424932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E192C949-C48C-D9A9-7FD2-B7215F6623F5}"/>
              </a:ext>
            </a:extLst>
          </p:cNvPr>
          <p:cNvSpPr txBox="1"/>
          <p:nvPr/>
        </p:nvSpPr>
        <p:spPr>
          <a:xfrm>
            <a:off x="6429320" y="3522494"/>
            <a:ext cx="470000" cy="338554"/>
          </a:xfrm>
          <a:prstGeom prst="rect">
            <a:avLst/>
          </a:prstGeom>
          <a:noFill/>
        </p:spPr>
        <p:txBody>
          <a:bodyPr wrap="none" rtlCol="0">
            <a:spAutoFit/>
          </a:bodyPr>
          <a:lstStyle/>
          <a:p>
            <a:r>
              <a:rPr lang="en-US" sz="1600" dirty="0"/>
              <a:t>1.0</a:t>
            </a:r>
            <a:endParaRPr lang="en-SE" sz="1600" dirty="0"/>
          </a:p>
        </p:txBody>
      </p:sp>
      <p:sp>
        <p:nvSpPr>
          <p:cNvPr id="54" name="Oval 53">
            <a:extLst>
              <a:ext uri="{FF2B5EF4-FFF2-40B4-BE49-F238E27FC236}">
                <a16:creationId xmlns:a16="http://schemas.microsoft.com/office/drawing/2014/main" id="{F0CDB094-65AE-28C8-DD1D-3CA6CF70146E}"/>
              </a:ext>
            </a:extLst>
          </p:cNvPr>
          <p:cNvSpPr/>
          <p:nvPr/>
        </p:nvSpPr>
        <p:spPr bwMode="auto">
          <a:xfrm>
            <a:off x="6931255" y="464665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756B1721-DC97-E561-E9F1-99E5E33FE543}"/>
              </a:ext>
            </a:extLst>
          </p:cNvPr>
          <p:cNvSpPr/>
          <p:nvPr/>
        </p:nvSpPr>
        <p:spPr bwMode="auto">
          <a:xfrm>
            <a:off x="6931255" y="480679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id="{018164AF-F9F1-7D08-854E-BFEB01ACE3D8}"/>
              </a:ext>
            </a:extLst>
          </p:cNvPr>
          <p:cNvSpPr txBox="1"/>
          <p:nvPr/>
        </p:nvSpPr>
        <p:spPr>
          <a:xfrm>
            <a:off x="7187046" y="5034662"/>
            <a:ext cx="752129" cy="338554"/>
          </a:xfrm>
          <a:prstGeom prst="rect">
            <a:avLst/>
          </a:prstGeom>
          <a:noFill/>
        </p:spPr>
        <p:txBody>
          <a:bodyPr wrap="none" rtlCol="0">
            <a:spAutoFit/>
          </a:bodyPr>
          <a:lstStyle/>
          <a:p>
            <a:r>
              <a:rPr lang="en-US" sz="1600" dirty="0"/>
              <a:t>Recall</a:t>
            </a:r>
            <a:endParaRPr lang="en-SE" sz="1600" dirty="0"/>
          </a:p>
        </p:txBody>
      </p:sp>
      <p:sp>
        <p:nvSpPr>
          <p:cNvPr id="59" name="TextBox 58">
            <a:extLst>
              <a:ext uri="{FF2B5EF4-FFF2-40B4-BE49-F238E27FC236}">
                <a16:creationId xmlns:a16="http://schemas.microsoft.com/office/drawing/2014/main" id="{67527D9B-6D4A-B98B-6973-067E0ACFE0E7}"/>
              </a:ext>
            </a:extLst>
          </p:cNvPr>
          <p:cNvSpPr txBox="1"/>
          <p:nvPr/>
        </p:nvSpPr>
        <p:spPr>
          <a:xfrm>
            <a:off x="8005672" y="5034662"/>
            <a:ext cx="470000" cy="338554"/>
          </a:xfrm>
          <a:prstGeom prst="rect">
            <a:avLst/>
          </a:prstGeom>
          <a:noFill/>
        </p:spPr>
        <p:txBody>
          <a:bodyPr wrap="none" rtlCol="0">
            <a:spAutoFit/>
          </a:bodyPr>
          <a:lstStyle/>
          <a:p>
            <a:r>
              <a:rPr lang="en-US" sz="1600" dirty="0"/>
              <a:t>1.0</a:t>
            </a:r>
            <a:endParaRPr lang="en-SE" sz="1600" dirty="0"/>
          </a:p>
        </p:txBody>
      </p:sp>
      <p:cxnSp>
        <p:nvCxnSpPr>
          <p:cNvPr id="26" name="Straight Connector 25">
            <a:extLst>
              <a:ext uri="{FF2B5EF4-FFF2-40B4-BE49-F238E27FC236}">
                <a16:creationId xmlns:a16="http://schemas.microsoft.com/office/drawing/2014/main" id="{BA7AD056-8AD8-8C09-2CA9-540B64172DF9}"/>
              </a:ext>
            </a:extLst>
          </p:cNvPr>
          <p:cNvCxnSpPr>
            <a:cxnSpLocks/>
          </p:cNvCxnSpPr>
          <p:nvPr/>
        </p:nvCxnSpPr>
        <p:spPr bwMode="auto">
          <a:xfrm flipV="1">
            <a:off x="6871716" y="428187"/>
            <a:ext cx="0" cy="1342428"/>
          </a:xfrm>
          <a:prstGeom prst="line">
            <a:avLst/>
          </a:prstGeom>
          <a:noFill/>
          <a:ln w="25400"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6A990AEA-241C-AEC6-4255-825295257D85}"/>
              </a:ext>
            </a:extLst>
          </p:cNvPr>
          <p:cNvCxnSpPr>
            <a:cxnSpLocks/>
          </p:cNvCxnSpPr>
          <p:nvPr/>
        </p:nvCxnSpPr>
        <p:spPr bwMode="auto">
          <a:xfrm flipV="1">
            <a:off x="6814898" y="3753685"/>
            <a:ext cx="0" cy="1342428"/>
          </a:xfrm>
          <a:prstGeom prst="line">
            <a:avLst/>
          </a:prstGeom>
          <a:noFill/>
          <a:ln w="25400"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DD8EE29B-6202-8190-990F-3544CB884BC2}"/>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006BB539-EA2B-B982-EC73-AB1C4A9D1D86}"/>
              </a:ext>
            </a:extLst>
          </p:cNvPr>
          <p:cNvCxnSpPr>
            <a:cxnSpLocks/>
          </p:cNvCxnSpPr>
          <p:nvPr/>
        </p:nvCxnSpPr>
        <p:spPr bwMode="auto">
          <a:xfrm>
            <a:off x="6846075" y="5096113"/>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672910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606A6E6-7094-FA0B-003F-FC33D7405466}"/>
              </a:ext>
            </a:extLst>
          </p:cNvPr>
          <p:cNvCxnSpPr>
            <a:cxnSpLocks/>
          </p:cNvCxnSpPr>
          <p:nvPr/>
        </p:nvCxnSpPr>
        <p:spPr bwMode="auto">
          <a:xfrm flipV="1">
            <a:off x="6871716" y="428187"/>
            <a:ext cx="0" cy="1342428"/>
          </a:xfrm>
          <a:prstGeom prst="line">
            <a:avLst/>
          </a:prstGeom>
          <a:noFill/>
          <a:ln w="25400" cap="flat" cmpd="sng" algn="ctr">
            <a:solidFill>
              <a:schemeClr val="tx1"/>
            </a:solidFill>
            <a:prstDash val="solid"/>
            <a:round/>
            <a:headEnd type="none" w="med" len="med"/>
            <a:tailEnd type="none" w="med" len="med"/>
          </a:ln>
          <a:effectLst/>
        </p:spPr>
      </p:cxn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25</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dirty="0"/>
                  <a:t>Very </a:t>
                </a:r>
                <a:r>
                  <a:rPr lang="en-US" sz="1400" b="1" kern="0" dirty="0"/>
                  <a:t>high </a:t>
                </a:r>
                <a:r>
                  <a:rPr lang="en-US" sz="1400" b="1" kern="0" dirty="0" err="1"/>
                  <a:t>IoU</a:t>
                </a:r>
                <a:r>
                  <a:rPr lang="en-US" sz="1400" b="1" kern="0" dirty="0"/>
                  <a:t> threshold for matching with GT box: </a:t>
                </a:r>
                <a:r>
                  <a:rPr lang="en-US" sz="1400" dirty="0"/>
                  <a:t>Suppose an image contains 3 dogs in it, i.e., 3 GT boxes with label Dog. Prediction confidence scores of Dog class for 5 predicted boxes (</a:t>
                </a:r>
                <a:r>
                  <a:rPr lang="en-US" sz="1400" dirty="0">
                    <a:solidFill>
                      <a:srgbClr val="C00000"/>
                    </a:solidFill>
                  </a:rPr>
                  <a:t>.99,</a:t>
                </a:r>
                <a:r>
                  <a:rPr lang="en-US" sz="1400" dirty="0">
                    <a:solidFill>
                      <a:srgbClr val="00B050"/>
                    </a:solidFill>
                  </a:rPr>
                  <a:t>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and Recall =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den>
                    </m:f>
                  </m:oMath>
                </a14:m>
                <a:r>
                  <a:rPr lang="en-US" sz="1400" dirty="0"/>
                  <a:t> both stay at 0, since TP</a:t>
                </a:r>
                <a14:m>
                  <m:oMath xmlns:m="http://schemas.openxmlformats.org/officeDocument/2006/math">
                    <m:r>
                      <a:rPr lang="en-US" sz="1400" b="0" i="1" smtClean="0">
                        <a:latin typeface="Cambria Math" panose="02040503050406030204" pitchFamily="18" charset="0"/>
                      </a:rPr>
                      <m:t>=0</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extLst>
              <p:ext uri="{D42A27DB-BD31-4B8C-83A1-F6EECF244321}">
                <p14:modId xmlns:p14="http://schemas.microsoft.com/office/powerpoint/2010/main" val="2758854201"/>
              </p:ext>
            </p:extLst>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extLst>
              <p:ext uri="{D42A27DB-BD31-4B8C-83A1-F6EECF244321}">
                <p14:modId xmlns:p14="http://schemas.microsoft.com/office/powerpoint/2010/main" val="3359322480"/>
              </p:ext>
            </p:extLst>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extLst>
              <p:ext uri="{D42A27DB-BD31-4B8C-83A1-F6EECF244321}">
                <p14:modId xmlns:p14="http://schemas.microsoft.com/office/powerpoint/2010/main" val="769955053"/>
              </p:ext>
            </p:extLst>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extLst>
              <p:ext uri="{D42A27DB-BD31-4B8C-83A1-F6EECF244321}">
                <p14:modId xmlns:p14="http://schemas.microsoft.com/office/powerpoint/2010/main" val="876551976"/>
              </p:ext>
            </p:extLst>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extLst>
              <p:ext uri="{D42A27DB-BD31-4B8C-83A1-F6EECF244321}">
                <p14:modId xmlns:p14="http://schemas.microsoft.com/office/powerpoint/2010/main" val="2137540964"/>
              </p:ext>
            </p:extLst>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FP=5</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611560" y="3091607"/>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611560" y="3091607"/>
                <a:ext cx="120283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279428"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279428"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947296"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947296"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615164"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615164"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183644"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183644" y="3091607"/>
                <a:ext cx="1202829" cy="307777"/>
              </a:xfrm>
              <a:prstGeom prst="rect">
                <a:avLst/>
              </a:prstGeom>
              <a:blipFill>
                <a:blip r:embed="rId4"/>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6823241" y="177352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44208" y="260648"/>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dirty="0"/>
                  <a:t>Very </a:t>
                </a:r>
                <a:r>
                  <a:rPr lang="en-US" sz="1400" b="1" kern="0" dirty="0"/>
                  <a:t>high standard for matching with GT box: </a:t>
                </a:r>
                <a:r>
                  <a:rPr lang="en-US" sz="1400" dirty="0"/>
                  <a:t>Suppose an image contains </a:t>
                </a:r>
                <a:r>
                  <a:rPr lang="en-US" sz="1400" dirty="0">
                    <a:solidFill>
                      <a:srgbClr val="0000FF"/>
                    </a:solidFill>
                  </a:rPr>
                  <a:t>10</a:t>
                </a:r>
                <a:r>
                  <a:rPr lang="en-US" sz="1400" dirty="0"/>
                  <a:t> dogs in it, i.e., </a:t>
                </a:r>
                <a:r>
                  <a:rPr lang="en-US" sz="1400" dirty="0">
                    <a:solidFill>
                      <a:srgbClr val="0000FF"/>
                    </a:solidFill>
                  </a:rPr>
                  <a:t>10</a:t>
                </a:r>
                <a:r>
                  <a:rPr lang="en-US" sz="1400" dirty="0"/>
                  <a:t> GT boxes with label Dog. Prediction confidence scores of Dog class for 5 predicted boxes (</a:t>
                </a:r>
                <a:r>
                  <a:rPr lang="en-US" sz="1400" dirty="0">
                    <a:solidFill>
                      <a:srgbClr val="C00000"/>
                    </a:solidFill>
                  </a:rPr>
                  <a:t>.99,</a:t>
                </a:r>
                <a:r>
                  <a:rPr lang="en-US" sz="1400" dirty="0">
                    <a:solidFill>
                      <a:srgbClr val="00B050"/>
                    </a:solidFill>
                  </a:rPr>
                  <a:t>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and Recall =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den>
                    </m:f>
                  </m:oMath>
                </a14:m>
                <a:r>
                  <a:rPr lang="en-US" sz="1400" dirty="0"/>
                  <a:t> both stay at 0, since TP</a:t>
                </a:r>
                <a14:m>
                  <m:oMath xmlns:m="http://schemas.openxmlformats.org/officeDocument/2006/math">
                    <m:r>
                      <a:rPr lang="en-US" sz="1400" b="0" i="1" smtClean="0">
                        <a:latin typeface="Cambria Math" panose="02040503050406030204" pitchFamily="18" charset="0"/>
                      </a:rPr>
                      <m:t>=0</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6"/>
                <a:stretch>
                  <a:fillRect l="-91" t="-625" r="-731"/>
                </a:stretch>
              </a:blipFill>
              <a:ln w="9525">
                <a:noFill/>
                <a:miter lim="800000"/>
                <a:headEnd/>
                <a:tailEnd/>
              </a:ln>
            </p:spPr>
            <p:txBody>
              <a:bodyPr/>
              <a:lstStyle/>
              <a:p>
                <a:r>
                  <a:rPr lang="en-SE">
                    <a:noFill/>
                  </a:rPr>
                  <a:t> </a:t>
                </a:r>
              </a:p>
            </p:txBody>
          </p:sp>
        </mc:Fallback>
      </mc:AlternateContent>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cxnSp>
        <p:nvCxnSpPr>
          <p:cNvPr id="10" name="Straight Connector 9">
            <a:extLst>
              <a:ext uri="{FF2B5EF4-FFF2-40B4-BE49-F238E27FC236}">
                <a16:creationId xmlns:a16="http://schemas.microsoft.com/office/drawing/2014/main" id="{B726A77C-6A05-3F5A-5A33-9403B0AB0ACE}"/>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extLst>
              <p:ext uri="{D42A27DB-BD31-4B8C-83A1-F6EECF244321}">
                <p14:modId xmlns:p14="http://schemas.microsoft.com/office/powerpoint/2010/main" val="3795402795"/>
              </p:ext>
            </p:extLst>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extLst>
              <p:ext uri="{D42A27DB-BD31-4B8C-83A1-F6EECF244321}">
                <p14:modId xmlns:p14="http://schemas.microsoft.com/office/powerpoint/2010/main" val="4268318167"/>
              </p:ext>
            </p:extLst>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extLst>
              <p:ext uri="{D42A27DB-BD31-4B8C-83A1-F6EECF244321}">
                <p14:modId xmlns:p14="http://schemas.microsoft.com/office/powerpoint/2010/main" val="2536212980"/>
              </p:ext>
            </p:extLst>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extLst>
              <p:ext uri="{D42A27DB-BD31-4B8C-83A1-F6EECF244321}">
                <p14:modId xmlns:p14="http://schemas.microsoft.com/office/powerpoint/2010/main" val="2036700619"/>
              </p:ext>
            </p:extLst>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extLst>
              <p:ext uri="{D42A27DB-BD31-4B8C-83A1-F6EECF244321}">
                <p14:modId xmlns:p14="http://schemas.microsoft.com/office/powerpoint/2010/main" val="2311744089"/>
              </p:ext>
            </p:extLst>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Straight Connector 21">
            <a:extLst>
              <a:ext uri="{FF2B5EF4-FFF2-40B4-BE49-F238E27FC236}">
                <a16:creationId xmlns:a16="http://schemas.microsoft.com/office/drawing/2014/main" id="{742FF351-A392-C494-743B-BD3477F5C306}"/>
              </a:ext>
            </a:extLst>
          </p:cNvPr>
          <p:cNvCxnSpPr>
            <a:cxnSpLocks/>
          </p:cNvCxnSpPr>
          <p:nvPr/>
        </p:nvCxnSpPr>
        <p:spPr bwMode="auto">
          <a:xfrm flipV="1">
            <a:off x="6931300" y="3744064"/>
            <a:ext cx="0" cy="1342428"/>
          </a:xfrm>
          <a:prstGeom prst="line">
            <a:avLst/>
          </a:prstGeom>
          <a:noFill/>
          <a:ln w="25400" cap="flat" cmpd="sng" algn="ctr">
            <a:solidFill>
              <a:schemeClr val="tx1"/>
            </a:solidFill>
            <a:prstDash val="solid"/>
            <a:round/>
            <a:headEnd type="none" w="med" len="med"/>
            <a:tailEnd type="none" w="med" len="med"/>
          </a:ln>
          <a:effectLst/>
        </p:spPr>
      </p:cxnSp>
      <p:sp>
        <p:nvSpPr>
          <p:cNvPr id="26" name="TextBox 25">
            <a:extLst>
              <a:ext uri="{FF2B5EF4-FFF2-40B4-BE49-F238E27FC236}">
                <a16:creationId xmlns:a16="http://schemas.microsoft.com/office/drawing/2014/main" id="{A15FCEC8-EE1B-59D2-C440-6C9EC881EF33}"/>
              </a:ext>
            </a:extLst>
          </p:cNvPr>
          <p:cNvSpPr txBox="1"/>
          <p:nvPr/>
        </p:nvSpPr>
        <p:spPr>
          <a:xfrm rot="16200000">
            <a:off x="6230330" y="4243787"/>
            <a:ext cx="1026243" cy="338554"/>
          </a:xfrm>
          <a:prstGeom prst="rect">
            <a:avLst/>
          </a:prstGeom>
          <a:noFill/>
        </p:spPr>
        <p:txBody>
          <a:bodyPr wrap="none" rtlCol="0">
            <a:spAutoFit/>
          </a:bodyPr>
          <a:lstStyle/>
          <a:p>
            <a:r>
              <a:rPr lang="en-US" sz="1600" dirty="0"/>
              <a:t>Precision</a:t>
            </a:r>
            <a:endParaRPr lang="en-SE" sz="1600" dirty="0"/>
          </a:p>
        </p:txBody>
      </p:sp>
      <p:sp>
        <p:nvSpPr>
          <p:cNvPr id="28" name="Oval 27">
            <a:extLst>
              <a:ext uri="{FF2B5EF4-FFF2-40B4-BE49-F238E27FC236}">
                <a16:creationId xmlns:a16="http://schemas.microsoft.com/office/drawing/2014/main" id="{429BA7A5-24AB-20E1-39B5-733235066460}"/>
              </a:ext>
            </a:extLst>
          </p:cNvPr>
          <p:cNvSpPr/>
          <p:nvPr/>
        </p:nvSpPr>
        <p:spPr bwMode="auto">
          <a:xfrm>
            <a:off x="6882825" y="508940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TextBox 48">
            <a:extLst>
              <a:ext uri="{FF2B5EF4-FFF2-40B4-BE49-F238E27FC236}">
                <a16:creationId xmlns:a16="http://schemas.microsoft.com/office/drawing/2014/main" id="{E874A820-4732-CE0B-9FCD-64CF27E96AA3}"/>
              </a:ext>
            </a:extLst>
          </p:cNvPr>
          <p:cNvSpPr txBox="1"/>
          <p:nvPr/>
        </p:nvSpPr>
        <p:spPr>
          <a:xfrm>
            <a:off x="6503792" y="3576525"/>
            <a:ext cx="470000" cy="338554"/>
          </a:xfrm>
          <a:prstGeom prst="rect">
            <a:avLst/>
          </a:prstGeom>
          <a:noFill/>
        </p:spPr>
        <p:txBody>
          <a:bodyPr wrap="none" rtlCol="0">
            <a:spAutoFit/>
          </a:bodyPr>
          <a:lstStyle/>
          <a:p>
            <a:r>
              <a:rPr lang="en-US" sz="1600" dirty="0"/>
              <a:t>1.0</a:t>
            </a:r>
            <a:endParaRPr lang="en-SE" sz="1600" dirty="0"/>
          </a:p>
        </p:txBody>
      </p:sp>
      <p:sp>
        <p:nvSpPr>
          <p:cNvPr id="50" name="TextBox 49">
            <a:extLst>
              <a:ext uri="{FF2B5EF4-FFF2-40B4-BE49-F238E27FC236}">
                <a16:creationId xmlns:a16="http://schemas.microsoft.com/office/drawing/2014/main" id="{EFD865B5-3DAE-9ADC-9DA2-EF018BC8982A}"/>
              </a:ext>
            </a:extLst>
          </p:cNvPr>
          <p:cNvSpPr txBox="1"/>
          <p:nvPr/>
        </p:nvSpPr>
        <p:spPr>
          <a:xfrm>
            <a:off x="7295574" y="5086026"/>
            <a:ext cx="752129" cy="338554"/>
          </a:xfrm>
          <a:prstGeom prst="rect">
            <a:avLst/>
          </a:prstGeom>
          <a:noFill/>
        </p:spPr>
        <p:txBody>
          <a:bodyPr wrap="none" rtlCol="0">
            <a:spAutoFit/>
          </a:bodyPr>
          <a:lstStyle/>
          <a:p>
            <a:r>
              <a:rPr lang="en-US" sz="1600" dirty="0"/>
              <a:t>Recall</a:t>
            </a:r>
            <a:endParaRPr lang="en-SE" sz="1600" dirty="0"/>
          </a:p>
        </p:txBody>
      </p:sp>
      <p:cxnSp>
        <p:nvCxnSpPr>
          <p:cNvPr id="56" name="Straight Connector 55">
            <a:extLst>
              <a:ext uri="{FF2B5EF4-FFF2-40B4-BE49-F238E27FC236}">
                <a16:creationId xmlns:a16="http://schemas.microsoft.com/office/drawing/2014/main" id="{71051411-0675-81F1-BA2F-1E1E8B621F83}"/>
              </a:ext>
            </a:extLst>
          </p:cNvPr>
          <p:cNvCxnSpPr>
            <a:cxnSpLocks/>
          </p:cNvCxnSpPr>
          <p:nvPr/>
        </p:nvCxnSpPr>
        <p:spPr bwMode="auto">
          <a:xfrm>
            <a:off x="6915038" y="5147484"/>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60" name="TextBox 59">
            <a:extLst>
              <a:ext uri="{FF2B5EF4-FFF2-40B4-BE49-F238E27FC236}">
                <a16:creationId xmlns:a16="http://schemas.microsoft.com/office/drawing/2014/main" id="{B48A7C74-4538-3057-45AA-B892955FCFC8}"/>
              </a:ext>
            </a:extLst>
          </p:cNvPr>
          <p:cNvSpPr txBox="1"/>
          <p:nvPr/>
        </p:nvSpPr>
        <p:spPr>
          <a:xfrm>
            <a:off x="8114200" y="5086026"/>
            <a:ext cx="470000" cy="338554"/>
          </a:xfrm>
          <a:prstGeom prst="rect">
            <a:avLst/>
          </a:prstGeom>
          <a:noFill/>
        </p:spPr>
        <p:txBody>
          <a:bodyPr wrap="none" rtlCol="0">
            <a:spAutoFit/>
          </a:bodyPr>
          <a:lstStyle/>
          <a:p>
            <a:r>
              <a:rPr lang="en-US" sz="1600" dirty="0"/>
              <a:t>1.0</a:t>
            </a:r>
            <a:endParaRPr lang="en-SE" sz="1600" dirty="0"/>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FB8680B-219F-57F5-8254-CB4183119005}"/>
                  </a:ext>
                </a:extLst>
              </p:cNvPr>
              <p:cNvSpPr txBox="1"/>
              <p:nvPr/>
            </p:nvSpPr>
            <p:spPr>
              <a:xfrm>
                <a:off x="662854" y="6395921"/>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61" name="TextBox 60">
                <a:extLst>
                  <a:ext uri="{FF2B5EF4-FFF2-40B4-BE49-F238E27FC236}">
                    <a16:creationId xmlns:a16="http://schemas.microsoft.com/office/drawing/2014/main" id="{DFB8680B-219F-57F5-8254-CB4183119005}"/>
                  </a:ext>
                </a:extLst>
              </p:cNvPr>
              <p:cNvSpPr txBox="1">
                <a:spLocks noRot="1" noChangeAspect="1" noMove="1" noResize="1" noEditPoints="1" noAdjustHandles="1" noChangeArrowheads="1" noChangeShapeType="1" noTextEdit="1"/>
              </p:cNvSpPr>
              <p:nvPr/>
            </p:nvSpPr>
            <p:spPr>
              <a:xfrm>
                <a:off x="662854" y="6395921"/>
                <a:ext cx="120283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FFAE386-2035-A3C5-0CED-3F091196C6C0}"/>
                  </a:ext>
                </a:extLst>
              </p:cNvPr>
              <p:cNvSpPr txBox="1"/>
              <p:nvPr/>
            </p:nvSpPr>
            <p:spPr>
              <a:xfrm>
                <a:off x="2330722"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62" name="TextBox 61">
                <a:extLst>
                  <a:ext uri="{FF2B5EF4-FFF2-40B4-BE49-F238E27FC236}">
                    <a16:creationId xmlns:a16="http://schemas.microsoft.com/office/drawing/2014/main" id="{2FFAE386-2035-A3C5-0CED-3F091196C6C0}"/>
                  </a:ext>
                </a:extLst>
              </p:cNvPr>
              <p:cNvSpPr txBox="1">
                <a:spLocks noRot="1" noChangeAspect="1" noMove="1" noResize="1" noEditPoints="1" noAdjustHandles="1" noChangeArrowheads="1" noChangeShapeType="1" noTextEdit="1"/>
              </p:cNvSpPr>
              <p:nvPr/>
            </p:nvSpPr>
            <p:spPr>
              <a:xfrm>
                <a:off x="2330722" y="6395921"/>
                <a:ext cx="1202829"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6C51656-1C12-5590-7924-75733A38BE6D}"/>
                  </a:ext>
                </a:extLst>
              </p:cNvPr>
              <p:cNvSpPr txBox="1"/>
              <p:nvPr/>
            </p:nvSpPr>
            <p:spPr>
              <a:xfrm>
                <a:off x="3998590"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28" name="TextBox 127">
                <a:extLst>
                  <a:ext uri="{FF2B5EF4-FFF2-40B4-BE49-F238E27FC236}">
                    <a16:creationId xmlns:a16="http://schemas.microsoft.com/office/drawing/2014/main" id="{06C51656-1C12-5590-7924-75733A38BE6D}"/>
                  </a:ext>
                </a:extLst>
              </p:cNvPr>
              <p:cNvSpPr txBox="1">
                <a:spLocks noRot="1" noChangeAspect="1" noMove="1" noResize="1" noEditPoints="1" noAdjustHandles="1" noChangeArrowheads="1" noChangeShapeType="1" noTextEdit="1"/>
              </p:cNvSpPr>
              <p:nvPr/>
            </p:nvSpPr>
            <p:spPr>
              <a:xfrm>
                <a:off x="3998590" y="6395921"/>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E8F4ECF-624F-CC1B-DC8C-191F3B097F9C}"/>
                  </a:ext>
                </a:extLst>
              </p:cNvPr>
              <p:cNvSpPr txBox="1"/>
              <p:nvPr/>
            </p:nvSpPr>
            <p:spPr>
              <a:xfrm>
                <a:off x="5666458"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29" name="TextBox 128">
                <a:extLst>
                  <a:ext uri="{FF2B5EF4-FFF2-40B4-BE49-F238E27FC236}">
                    <a16:creationId xmlns:a16="http://schemas.microsoft.com/office/drawing/2014/main" id="{4E8F4ECF-624F-CC1B-DC8C-191F3B097F9C}"/>
                  </a:ext>
                </a:extLst>
              </p:cNvPr>
              <p:cNvSpPr txBox="1">
                <a:spLocks noRot="1" noChangeAspect="1" noMove="1" noResize="1" noEditPoints="1" noAdjustHandles="1" noChangeArrowheads="1" noChangeShapeType="1" noTextEdit="1"/>
              </p:cNvSpPr>
              <p:nvPr/>
            </p:nvSpPr>
            <p:spPr>
              <a:xfrm>
                <a:off x="5666458" y="6395921"/>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5A7CC34-5F52-270F-22F0-B065F070EC04}"/>
                  </a:ext>
                </a:extLst>
              </p:cNvPr>
              <p:cNvSpPr txBox="1"/>
              <p:nvPr/>
            </p:nvSpPr>
            <p:spPr>
              <a:xfrm>
                <a:off x="7234938"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30" name="TextBox 129">
                <a:extLst>
                  <a:ext uri="{FF2B5EF4-FFF2-40B4-BE49-F238E27FC236}">
                    <a16:creationId xmlns:a16="http://schemas.microsoft.com/office/drawing/2014/main" id="{D5A7CC34-5F52-270F-22F0-B065F070EC04}"/>
                  </a:ext>
                </a:extLst>
              </p:cNvPr>
              <p:cNvSpPr txBox="1">
                <a:spLocks noRot="1" noChangeAspect="1" noMove="1" noResize="1" noEditPoints="1" noAdjustHandles="1" noChangeArrowheads="1" noChangeShapeType="1" noTextEdit="1"/>
              </p:cNvSpPr>
              <p:nvPr/>
            </p:nvSpPr>
            <p:spPr>
              <a:xfrm>
                <a:off x="7234938" y="6395921"/>
                <a:ext cx="1202829" cy="307777"/>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005048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E70D9-21AA-D185-09F7-E4AFA6B4DF33}"/>
              </a:ext>
            </a:extLst>
          </p:cNvPr>
          <p:cNvSpPr>
            <a:spLocks noGrp="1"/>
          </p:cNvSpPr>
          <p:nvPr>
            <p:ph type="title"/>
          </p:nvPr>
        </p:nvSpPr>
        <p:spPr/>
        <p:txBody>
          <a:bodyPr/>
          <a:lstStyle/>
          <a:p>
            <a:r>
              <a:rPr lang="en-US" dirty="0"/>
              <a:t>mean Average Precision (</a:t>
            </a:r>
            <a:r>
              <a:rPr lang="en-US" dirty="0" err="1"/>
              <a:t>mAP</a:t>
            </a:r>
            <a:r>
              <a:rPr lang="en-US" dirty="0"/>
              <a: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CD6677-4494-C976-364C-7CD2CBF9D6E2}"/>
                  </a:ext>
                </a:extLst>
              </p:cNvPr>
              <p:cNvSpPr>
                <a:spLocks noGrp="1"/>
              </p:cNvSpPr>
              <p:nvPr>
                <p:ph idx="1"/>
              </p:nvPr>
            </p:nvSpPr>
            <p:spPr>
              <a:xfrm>
                <a:off x="179512" y="3933056"/>
                <a:ext cx="8657391" cy="2592288"/>
              </a:xfrm>
            </p:spPr>
            <p:txBody>
              <a:bodyPr/>
              <a:lstStyle/>
              <a:p>
                <a:r>
                  <a:rPr lang="en-US" sz="2400" dirty="0"/>
                  <a:t>AP for each class (either dog, or ball, or toy) w. </a:t>
                </a:r>
                <a:r>
                  <a:rPr lang="en-US" sz="2400" dirty="0" err="1"/>
                  <a:t>IoU</a:t>
                </a:r>
                <a:r>
                  <a:rPr lang="en-US" sz="2400" dirty="0"/>
                  <a:t> threshold 0.5 is AUPRC under each curve (either dog, or ball, or toy)</a:t>
                </a:r>
              </a:p>
              <a:p>
                <a:r>
                  <a:rPr lang="en-US" sz="2400" dirty="0" err="1"/>
                  <a:t>mAP</a:t>
                </a:r>
                <a:r>
                  <a:rPr lang="en-US" sz="2400" dirty="0"/>
                  <a:t> for all 3 classes w. </a:t>
                </a:r>
                <a:r>
                  <a:rPr lang="en-US" sz="2400" dirty="0" err="1"/>
                  <a:t>IoU</a:t>
                </a:r>
                <a:r>
                  <a:rPr lang="en-US" sz="2400" dirty="0"/>
                  <a:t> threshold 0.5 is the average AP among 3 classes (dog, ball, toy)</a:t>
                </a:r>
              </a:p>
              <a:p>
                <a:pPr lvl="1"/>
                <a14:m>
                  <m:oMath xmlns:m="http://schemas.openxmlformats.org/officeDocument/2006/math">
                    <m:r>
                      <a:rPr lang="en-US" sz="2000" b="0" i="1" smtClean="0">
                        <a:latin typeface="Cambria Math" panose="02040503050406030204" pitchFamily="18" charset="0"/>
                      </a:rPr>
                      <m:t>𝑚𝐴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0.5</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dog</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ball</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toy</m:t>
                        </m:r>
                      </m:sub>
                    </m:sSub>
                    <m:r>
                      <a:rPr lang="en-US" sz="2000" b="0" i="1" smtClean="0">
                        <a:latin typeface="Cambria Math" panose="02040503050406030204" pitchFamily="18" charset="0"/>
                      </a:rPr>
                      <m:t>)</m:t>
                    </m:r>
                  </m:oMath>
                </a14:m>
                <a:endParaRPr lang="en-SE" sz="2000" dirty="0"/>
              </a:p>
            </p:txBody>
          </p:sp>
        </mc:Choice>
        <mc:Fallback xmlns="">
          <p:sp>
            <p:nvSpPr>
              <p:cNvPr id="3" name="Content Placeholder 2">
                <a:extLst>
                  <a:ext uri="{FF2B5EF4-FFF2-40B4-BE49-F238E27FC236}">
                    <a16:creationId xmlns:a16="http://schemas.microsoft.com/office/drawing/2014/main" id="{2CCD6677-4494-C976-364C-7CD2CBF9D6E2}"/>
                  </a:ext>
                </a:extLst>
              </p:cNvPr>
              <p:cNvSpPr>
                <a:spLocks noGrp="1" noRot="1" noChangeAspect="1" noMove="1" noResize="1" noEditPoints="1" noAdjustHandles="1" noChangeArrowheads="1" noChangeShapeType="1" noTextEdit="1"/>
              </p:cNvSpPr>
              <p:nvPr>
                <p:ph idx="1"/>
              </p:nvPr>
            </p:nvSpPr>
            <p:spPr>
              <a:xfrm>
                <a:off x="179512" y="3933056"/>
                <a:ext cx="8657391" cy="2592288"/>
              </a:xfrm>
              <a:blipFill>
                <a:blip r:embed="rId3"/>
                <a:stretch>
                  <a:fillRect l="-915" t="-16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3185AF4-3E0B-7DBF-C69C-DAAB29B2650B}"/>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6" name="Picture 5">
            <a:extLst>
              <a:ext uri="{FF2B5EF4-FFF2-40B4-BE49-F238E27FC236}">
                <a16:creationId xmlns:a16="http://schemas.microsoft.com/office/drawing/2014/main" id="{54360413-C0DB-8D42-ACC8-6BA9D24943D4}"/>
              </a:ext>
            </a:extLst>
          </p:cNvPr>
          <p:cNvPicPr>
            <a:picLocks noChangeAspect="1"/>
          </p:cNvPicPr>
          <p:nvPr/>
        </p:nvPicPr>
        <p:blipFill>
          <a:blip r:embed="rId4"/>
          <a:stretch>
            <a:fillRect/>
          </a:stretch>
        </p:blipFill>
        <p:spPr>
          <a:xfrm>
            <a:off x="55462" y="1268760"/>
            <a:ext cx="2981147" cy="2592000"/>
          </a:xfrm>
          <a:prstGeom prst="rect">
            <a:avLst/>
          </a:prstGeom>
        </p:spPr>
      </p:pic>
      <p:pic>
        <p:nvPicPr>
          <p:cNvPr id="8" name="Picture 7">
            <a:extLst>
              <a:ext uri="{FF2B5EF4-FFF2-40B4-BE49-F238E27FC236}">
                <a16:creationId xmlns:a16="http://schemas.microsoft.com/office/drawing/2014/main" id="{7DE9A7C1-932B-81A4-B930-A1F355F2AD25}"/>
              </a:ext>
            </a:extLst>
          </p:cNvPr>
          <p:cNvPicPr>
            <a:picLocks noChangeAspect="1"/>
          </p:cNvPicPr>
          <p:nvPr/>
        </p:nvPicPr>
        <p:blipFill>
          <a:blip r:embed="rId5"/>
          <a:stretch>
            <a:fillRect/>
          </a:stretch>
        </p:blipFill>
        <p:spPr>
          <a:xfrm>
            <a:off x="3106998" y="1268760"/>
            <a:ext cx="2769755" cy="2592000"/>
          </a:xfrm>
          <a:prstGeom prst="rect">
            <a:avLst/>
          </a:prstGeom>
        </p:spPr>
      </p:pic>
      <p:pic>
        <p:nvPicPr>
          <p:cNvPr id="10" name="Picture 9">
            <a:extLst>
              <a:ext uri="{FF2B5EF4-FFF2-40B4-BE49-F238E27FC236}">
                <a16:creationId xmlns:a16="http://schemas.microsoft.com/office/drawing/2014/main" id="{E2CFA372-2715-C969-E891-05C6273F13BB}"/>
              </a:ext>
            </a:extLst>
          </p:cNvPr>
          <p:cNvPicPr>
            <a:picLocks noChangeAspect="1"/>
          </p:cNvPicPr>
          <p:nvPr/>
        </p:nvPicPr>
        <p:blipFill>
          <a:blip r:embed="rId6"/>
          <a:stretch>
            <a:fillRect/>
          </a:stretch>
        </p:blipFill>
        <p:spPr>
          <a:xfrm>
            <a:off x="6046270" y="1268760"/>
            <a:ext cx="2790633" cy="2592000"/>
          </a:xfrm>
          <a:prstGeom prst="rect">
            <a:avLst/>
          </a:prstGeom>
        </p:spPr>
      </p:pic>
    </p:spTree>
    <p:extLst>
      <p:ext uri="{BB962C8B-B14F-4D97-AF65-F5344CB8AC3E}">
        <p14:creationId xmlns:p14="http://schemas.microsoft.com/office/powerpoint/2010/main" val="2447017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CA68-6F7E-4CCD-B6C9-8609F9F81B12}"/>
              </a:ext>
            </a:extLst>
          </p:cNvPr>
          <p:cNvSpPr>
            <a:spLocks noGrp="1"/>
          </p:cNvSpPr>
          <p:nvPr>
            <p:ph type="title"/>
          </p:nvPr>
        </p:nvSpPr>
        <p:spPr/>
        <p:txBody>
          <a:bodyPr/>
          <a:lstStyle/>
          <a:p>
            <a:r>
              <a:rPr lang="en-US" dirty="0" err="1"/>
              <a:t>mAP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069CEB-2B53-4045-B2A8-20BBEBD870B5}"/>
                  </a:ext>
                </a:extLst>
              </p:cNvPr>
              <p:cNvSpPr>
                <a:spLocks noGrp="1"/>
              </p:cNvSpPr>
              <p:nvPr>
                <p:ph idx="1"/>
              </p:nvPr>
            </p:nvSpPr>
            <p:spPr>
              <a:xfrm>
                <a:off x="457200" y="4149080"/>
                <a:ext cx="8229600" cy="2520280"/>
              </a:xfrm>
            </p:spPr>
            <p:txBody>
              <a:bodyPr>
                <a:normAutofit fontScale="70000" lnSpcReduction="20000"/>
              </a:bodyPr>
              <a:lstStyle/>
              <a:p>
                <a:r>
                  <a:rPr lang="en-US" sz="2800" dirty="0"/>
                  <a:t>For COCO </a:t>
                </a:r>
                <a:r>
                  <a:rPr lang="en-US" altLang="zh-CN" sz="2800" dirty="0"/>
                  <a:t>2017 challenge</a:t>
                </a:r>
                <a:r>
                  <a:rPr lang="en-US" sz="2800" dirty="0"/>
                  <a:t>: Compute </a:t>
                </a:r>
                <a:r>
                  <a:rPr lang="en-US" sz="2800" dirty="0" err="1"/>
                  <a:t>mAP@threshold</a:t>
                </a:r>
                <a:r>
                  <a:rPr lang="en-US" sz="2800" dirty="0"/>
                  <a:t> for each </a:t>
                </a:r>
                <a:r>
                  <a:rPr lang="en-US" sz="2800" dirty="0" err="1"/>
                  <a:t>IoU</a:t>
                </a:r>
                <a:r>
                  <a:rPr lang="en-US" sz="2800" dirty="0"/>
                  <a:t> threshold and take average</a:t>
                </a:r>
              </a:p>
              <a:p>
                <a:pPr lvl="1"/>
                <a14:m>
                  <m:oMath xmlns:m="http://schemas.openxmlformats.org/officeDocument/2006/math">
                    <m:r>
                      <a:rPr lang="en-US" sz="2400" b="0" i="1" smtClean="0">
                        <a:latin typeface="Cambria Math" panose="02040503050406030204" pitchFamily="18" charset="0"/>
                      </a:rPr>
                      <m:t>𝑚𝐴𝑃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10</m:t>
                        </m:r>
                      </m:den>
                    </m:f>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sub>
                      <m:sup/>
                      <m:e>
                        <m:r>
                          <a:rPr lang="en-US" sz="2400" b="0" i="1" smtClean="0">
                            <a:latin typeface="Cambria Math" panose="02040503050406030204" pitchFamily="18" charset="0"/>
                          </a:rPr>
                          <m:t>𝑚𝐴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𝑖</m:t>
                            </m:r>
                          </m:sub>
                        </m:sSub>
                      </m:e>
                    </m:nary>
                  </m:oMath>
                </a14:m>
                <a:endParaRPr lang="en-US" sz="2400" dirty="0"/>
              </a:p>
              <a:p>
                <a:pPr lvl="1"/>
                <a:r>
                  <a:rPr lang="en-US" sz="2400" dirty="0"/>
                  <a:t>where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=[.5,.55,.6,.65,.7,.75,.8,.85,.9,.95]</m:t>
                    </m:r>
                  </m:oMath>
                </a14:m>
                <a:endParaRPr lang="en-US" sz="2400" dirty="0"/>
              </a:p>
              <a:p>
                <a:r>
                  <a:rPr lang="en-US" sz="2800" dirty="0"/>
                  <a:t>Figure assumes at least one match (</a:t>
                </a:r>
                <a:r>
                  <a:rPr lang="en-US" sz="2800" dirty="0" err="1"/>
                  <a:t>IoU</a:t>
                </a:r>
                <a:r>
                  <a:rPr lang="en-US" sz="2800" dirty="0"/>
                  <a:t> </a:t>
                </a:r>
                <a14:m>
                  <m:oMath xmlns:m="http://schemas.openxmlformats.org/officeDocument/2006/math">
                    <m:r>
                      <a:rPr lang="en-US" sz="2800" b="0" i="1" smtClean="0">
                        <a:latin typeface="Cambria Math" panose="02040503050406030204" pitchFamily="18" charset="0"/>
                      </a:rPr>
                      <m:t>≥</m:t>
                    </m:r>
                  </m:oMath>
                </a14:m>
                <a:r>
                  <a:rPr lang="en-US" sz="2800" dirty="0"/>
                  <a:t> threshold), hence precision starts at 1. If 0 match (all boxes have (</a:t>
                </a:r>
                <a:r>
                  <a:rPr lang="en-US" sz="2800" dirty="0" err="1"/>
                  <a:t>IoU</a:t>
                </a:r>
                <a:r>
                  <a:rPr lang="en-US" sz="2800" dirty="0"/>
                  <a:t> </a:t>
                </a:r>
                <a14:m>
                  <m:oMath xmlns:m="http://schemas.openxmlformats.org/officeDocument/2006/math">
                    <m:r>
                      <a:rPr lang="en-US" sz="2800" i="1" dirty="0" smtClean="0">
                        <a:latin typeface="Cambria Math" panose="02040503050406030204" pitchFamily="18" charset="0"/>
                      </a:rPr>
                      <m:t>&lt;</m:t>
                    </m:r>
                  </m:oMath>
                </a14:m>
                <a:r>
                  <a:rPr lang="en-US" sz="2800" dirty="0"/>
                  <a:t> threshold), then </a:t>
                </a:r>
                <a14:m>
                  <m:oMath xmlns:m="http://schemas.openxmlformats.org/officeDocument/2006/math">
                    <m:r>
                      <a:rPr lang="en-US" sz="2800" b="0" i="1" smtClean="0">
                        <a:latin typeface="Cambria Math" panose="02040503050406030204" pitchFamily="18" charset="0"/>
                      </a:rPr>
                      <m:t>𝑚𝐴𝑃</m:t>
                    </m:r>
                    <m:r>
                      <a:rPr lang="en-US" sz="2800" b="0" i="1" smtClean="0">
                        <a:latin typeface="Cambria Math" panose="02040503050406030204" pitchFamily="18" charset="0"/>
                      </a:rPr>
                      <m:t>=0</m:t>
                    </m:r>
                  </m:oMath>
                </a14:m>
                <a:r>
                  <a:rPr lang="en-US" sz="2800" dirty="0"/>
                  <a:t>, since </a:t>
                </a:r>
                <a14:m>
                  <m:oMath xmlns:m="http://schemas.openxmlformats.org/officeDocument/2006/math">
                    <m:r>
                      <a:rPr lang="en-US" sz="2800" i="1">
                        <a:latin typeface="Cambria Math" panose="02040503050406030204" pitchFamily="18" charset="0"/>
                      </a:rPr>
                      <m:t>𝑇𝑃</m:t>
                    </m:r>
                    <m:r>
                      <a:rPr lang="en-US" sz="2800" i="1">
                        <a:latin typeface="Cambria Math" panose="02040503050406030204" pitchFamily="18" charset="0"/>
                      </a:rPr>
                      <m:t>=0</m:t>
                    </m:r>
                  </m:oMath>
                </a14:m>
                <a:r>
                  <a:rPr lang="en-US" sz="2800" dirty="0"/>
                  <a:t>, and P-R curve has only one point (0,0)</a:t>
                </a:r>
              </a:p>
              <a:p>
                <a:endParaRPr lang="en-SE" sz="2800" dirty="0"/>
              </a:p>
            </p:txBody>
          </p:sp>
        </mc:Choice>
        <mc:Fallback xmlns="">
          <p:sp>
            <p:nvSpPr>
              <p:cNvPr id="3" name="Content Placeholder 2">
                <a:extLst>
                  <a:ext uri="{FF2B5EF4-FFF2-40B4-BE49-F238E27FC236}">
                    <a16:creationId xmlns:a16="http://schemas.microsoft.com/office/drawing/2014/main" id="{13069CEB-2B53-4045-B2A8-20BBEBD870B5}"/>
                  </a:ext>
                </a:extLst>
              </p:cNvPr>
              <p:cNvSpPr>
                <a:spLocks noGrp="1" noRot="1" noChangeAspect="1" noMove="1" noResize="1" noEditPoints="1" noAdjustHandles="1" noChangeArrowheads="1" noChangeShapeType="1" noTextEdit="1"/>
              </p:cNvSpPr>
              <p:nvPr>
                <p:ph idx="1"/>
              </p:nvPr>
            </p:nvSpPr>
            <p:spPr>
              <a:xfrm>
                <a:off x="457200" y="4149080"/>
                <a:ext cx="8229600" cy="2520280"/>
              </a:xfrm>
              <a:blipFill>
                <a:blip r:embed="rId3"/>
                <a:stretch>
                  <a:fillRect l="-667" t="-363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301142F-57DA-4EDA-84D5-9AC9177FF936}"/>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23DFA19B-68CD-6BF5-BC19-96B6AE2A0A3E}"/>
              </a:ext>
            </a:extLst>
          </p:cNvPr>
          <p:cNvPicPr>
            <a:picLocks noChangeAspect="1"/>
          </p:cNvPicPr>
          <p:nvPr/>
        </p:nvPicPr>
        <p:blipFill>
          <a:blip r:embed="rId4"/>
          <a:stretch>
            <a:fillRect/>
          </a:stretch>
        </p:blipFill>
        <p:spPr>
          <a:xfrm>
            <a:off x="3105787" y="1079376"/>
            <a:ext cx="2932426" cy="3069704"/>
          </a:xfrm>
          <a:prstGeom prst="rect">
            <a:avLst/>
          </a:prstGeom>
        </p:spPr>
      </p:pic>
    </p:spTree>
    <p:extLst>
      <p:ext uri="{BB962C8B-B14F-4D97-AF65-F5344CB8AC3E}">
        <p14:creationId xmlns:p14="http://schemas.microsoft.com/office/powerpoint/2010/main" val="2453362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B6BA-5076-4943-BA4F-E51ACFB46A28}"/>
              </a:ext>
            </a:extLst>
          </p:cNvPr>
          <p:cNvSpPr>
            <a:spLocks noGrp="1"/>
          </p:cNvSpPr>
          <p:nvPr>
            <p:ph type="title"/>
          </p:nvPr>
        </p:nvSpPr>
        <p:spPr>
          <a:xfrm>
            <a:off x="457200" y="44624"/>
            <a:ext cx="8229600" cy="868362"/>
          </a:xfrm>
        </p:spPr>
        <p:txBody>
          <a:bodyPr/>
          <a:lstStyle/>
          <a:p>
            <a:r>
              <a:rPr lang="en-US" dirty="0"/>
              <a:t>Fast R-CNN</a:t>
            </a:r>
            <a:endParaRPr lang="en-SE" dirty="0"/>
          </a:p>
        </p:txBody>
      </p:sp>
      <p:sp>
        <p:nvSpPr>
          <p:cNvPr id="3" name="Content Placeholder 2">
            <a:extLst>
              <a:ext uri="{FF2B5EF4-FFF2-40B4-BE49-F238E27FC236}">
                <a16:creationId xmlns:a16="http://schemas.microsoft.com/office/drawing/2014/main" id="{1159A302-8DBD-481B-8904-3EF24B1B6189}"/>
              </a:ext>
            </a:extLst>
          </p:cNvPr>
          <p:cNvSpPr>
            <a:spLocks noGrp="1"/>
          </p:cNvSpPr>
          <p:nvPr>
            <p:ph idx="1"/>
          </p:nvPr>
        </p:nvSpPr>
        <p:spPr>
          <a:xfrm>
            <a:off x="462423" y="908720"/>
            <a:ext cx="8229600" cy="1512168"/>
          </a:xfrm>
        </p:spPr>
        <p:txBody>
          <a:bodyPr>
            <a:normAutofit fontScale="55000" lnSpcReduction="20000"/>
          </a:bodyPr>
          <a:lstStyle/>
          <a:p>
            <a:r>
              <a:rPr lang="en-US" dirty="0"/>
              <a:t>1. Use a backbone network to extract feature maps from the whole image; 2. Generate region proposals based on the feature maps; 3. use a lightweight Per-Region network to perform </a:t>
            </a:r>
            <a:r>
              <a:rPr lang="en-US" dirty="0" err="1"/>
              <a:t>Bbox</a:t>
            </a:r>
            <a:r>
              <a:rPr lang="en-US" dirty="0"/>
              <a:t> regression and classification </a:t>
            </a:r>
          </a:p>
          <a:p>
            <a:r>
              <a:rPr lang="en-US" dirty="0"/>
              <a:t>Most of the computation happens in backbone network; this saves work for overlapping region proposals compared to R-CNN</a:t>
            </a:r>
          </a:p>
        </p:txBody>
      </p:sp>
      <p:sp>
        <p:nvSpPr>
          <p:cNvPr id="4" name="Slide Number Placeholder 3">
            <a:extLst>
              <a:ext uri="{FF2B5EF4-FFF2-40B4-BE49-F238E27FC236}">
                <a16:creationId xmlns:a16="http://schemas.microsoft.com/office/drawing/2014/main" id="{EB0049AF-DEB7-49FE-A7C6-F3EFF5A339F9}"/>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3093208E-0402-4345-97AA-CD11EEF705A6}"/>
              </a:ext>
            </a:extLst>
          </p:cNvPr>
          <p:cNvPicPr>
            <a:picLocks noChangeAspect="1"/>
          </p:cNvPicPr>
          <p:nvPr/>
        </p:nvPicPr>
        <p:blipFill>
          <a:blip r:embed="rId2"/>
          <a:stretch>
            <a:fillRect/>
          </a:stretch>
        </p:blipFill>
        <p:spPr>
          <a:xfrm>
            <a:off x="0" y="2323439"/>
            <a:ext cx="9144000" cy="4455872"/>
          </a:xfrm>
          <a:prstGeom prst="rect">
            <a:avLst/>
          </a:prstGeom>
        </p:spPr>
      </p:pic>
      <p:sp>
        <p:nvSpPr>
          <p:cNvPr id="8" name="Rectangle 7">
            <a:extLst>
              <a:ext uri="{FF2B5EF4-FFF2-40B4-BE49-F238E27FC236}">
                <a16:creationId xmlns:a16="http://schemas.microsoft.com/office/drawing/2014/main" id="{4102A98B-265F-4EDC-8E18-19A4130410F5}"/>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01874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ED9C-B703-4DC4-B3A6-2B5444941560}"/>
              </a:ext>
            </a:extLst>
          </p:cNvPr>
          <p:cNvSpPr>
            <a:spLocks noGrp="1"/>
          </p:cNvSpPr>
          <p:nvPr>
            <p:ph type="title"/>
          </p:nvPr>
        </p:nvSpPr>
        <p:spPr/>
        <p:txBody>
          <a:bodyPr/>
          <a:lstStyle/>
          <a:p>
            <a:r>
              <a:rPr lang="en-US" dirty="0"/>
              <a:t>Fast R-CNN Training Example</a:t>
            </a:r>
            <a:endParaRPr lang="en-SE" dirty="0"/>
          </a:p>
        </p:txBody>
      </p:sp>
      <p:sp>
        <p:nvSpPr>
          <p:cNvPr id="3" name="Content Placeholder 2">
            <a:extLst>
              <a:ext uri="{FF2B5EF4-FFF2-40B4-BE49-F238E27FC236}">
                <a16:creationId xmlns:a16="http://schemas.microsoft.com/office/drawing/2014/main" id="{87A5A127-2402-449D-84A2-F56258B2C8CF}"/>
              </a:ext>
            </a:extLst>
          </p:cNvPr>
          <p:cNvSpPr>
            <a:spLocks noGrp="1"/>
          </p:cNvSpPr>
          <p:nvPr>
            <p:ph idx="1"/>
          </p:nvPr>
        </p:nvSpPr>
        <p:spPr>
          <a:xfrm>
            <a:off x="457200" y="1143000"/>
            <a:ext cx="8229600" cy="5257800"/>
          </a:xfrm>
        </p:spPr>
        <p:txBody>
          <a:bodyPr/>
          <a:lstStyle/>
          <a:p>
            <a:endParaRPr lang="en-SE" dirty="0"/>
          </a:p>
        </p:txBody>
      </p:sp>
      <p:sp>
        <p:nvSpPr>
          <p:cNvPr id="4" name="Slide Number Placeholder 3">
            <a:extLst>
              <a:ext uri="{FF2B5EF4-FFF2-40B4-BE49-F238E27FC236}">
                <a16:creationId xmlns:a16="http://schemas.microsoft.com/office/drawing/2014/main" id="{3DEBA014-F498-4C44-B278-CFE543AE6B7B}"/>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8" name="Picture 7">
            <a:extLst>
              <a:ext uri="{FF2B5EF4-FFF2-40B4-BE49-F238E27FC236}">
                <a16:creationId xmlns:a16="http://schemas.microsoft.com/office/drawing/2014/main" id="{26F5A990-5593-4288-8834-6D13878F067E}"/>
              </a:ext>
            </a:extLst>
          </p:cNvPr>
          <p:cNvPicPr>
            <a:picLocks noChangeAspect="1"/>
          </p:cNvPicPr>
          <p:nvPr/>
        </p:nvPicPr>
        <p:blipFill>
          <a:blip r:embed="rId2"/>
          <a:stretch>
            <a:fillRect/>
          </a:stretch>
        </p:blipFill>
        <p:spPr>
          <a:xfrm>
            <a:off x="0" y="2011362"/>
            <a:ext cx="9144000" cy="4114800"/>
          </a:xfrm>
          <a:prstGeom prst="rect">
            <a:avLst/>
          </a:prstGeom>
        </p:spPr>
      </p:pic>
      <p:sp>
        <p:nvSpPr>
          <p:cNvPr id="9" name="Rectangle 8">
            <a:extLst>
              <a:ext uri="{FF2B5EF4-FFF2-40B4-BE49-F238E27FC236}">
                <a16:creationId xmlns:a16="http://schemas.microsoft.com/office/drawing/2014/main" id="{FDBDDFDF-1013-4C56-902B-152338A5B33A}"/>
              </a:ext>
            </a:extLst>
          </p:cNvPr>
          <p:cNvSpPr/>
          <p:nvPr/>
        </p:nvSpPr>
        <p:spPr bwMode="auto">
          <a:xfrm>
            <a:off x="3419872" y="2348880"/>
            <a:ext cx="216024" cy="14401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65006B4-CAF6-4406-A54D-D3710413A640}"/>
              </a:ext>
            </a:extLst>
          </p:cNvPr>
          <p:cNvSpPr txBox="1"/>
          <p:nvPr/>
        </p:nvSpPr>
        <p:spPr>
          <a:xfrm>
            <a:off x="2492985" y="4725144"/>
            <a:ext cx="2595582" cy="646331"/>
          </a:xfrm>
          <a:prstGeom prst="rect">
            <a:avLst/>
          </a:prstGeom>
          <a:noFill/>
        </p:spPr>
        <p:txBody>
          <a:bodyPr wrap="none" rtlCol="0">
            <a:spAutoFit/>
          </a:bodyPr>
          <a:lstStyle/>
          <a:p>
            <a:r>
              <a:rPr lang="en-US" dirty="0"/>
              <a:t>Heavyweight CNN for</a:t>
            </a:r>
          </a:p>
          <a:p>
            <a:r>
              <a:rPr lang="en-US" dirty="0"/>
              <a:t>extracting feature maps</a:t>
            </a:r>
            <a:endParaRPr lang="en-SE" dirty="0"/>
          </a:p>
        </p:txBody>
      </p:sp>
      <p:sp>
        <p:nvSpPr>
          <p:cNvPr id="13" name="TextBox 12">
            <a:extLst>
              <a:ext uri="{FF2B5EF4-FFF2-40B4-BE49-F238E27FC236}">
                <a16:creationId xmlns:a16="http://schemas.microsoft.com/office/drawing/2014/main" id="{ADA58AA2-64F0-48A3-9A9D-51E04FFCBCF1}"/>
              </a:ext>
            </a:extLst>
          </p:cNvPr>
          <p:cNvSpPr txBox="1"/>
          <p:nvPr/>
        </p:nvSpPr>
        <p:spPr>
          <a:xfrm>
            <a:off x="5364088" y="5932231"/>
            <a:ext cx="3024336" cy="646331"/>
          </a:xfrm>
          <a:prstGeom prst="rect">
            <a:avLst/>
          </a:prstGeom>
          <a:noFill/>
        </p:spPr>
        <p:txBody>
          <a:bodyPr wrap="square" rtlCol="0">
            <a:spAutoFit/>
          </a:bodyPr>
          <a:lstStyle/>
          <a:p>
            <a:r>
              <a:rPr lang="en-US" dirty="0"/>
              <a:t>Lightweight NN for </a:t>
            </a:r>
            <a:r>
              <a:rPr lang="en-US" dirty="0" err="1"/>
              <a:t>Bbox</a:t>
            </a:r>
            <a:r>
              <a:rPr lang="en-US" dirty="0"/>
              <a:t> regression &amp; classification </a:t>
            </a:r>
            <a:endParaRPr lang="en-SE" dirty="0"/>
          </a:p>
        </p:txBody>
      </p:sp>
    </p:spTree>
    <p:extLst>
      <p:ext uri="{BB962C8B-B14F-4D97-AF65-F5344CB8AC3E}">
        <p14:creationId xmlns:p14="http://schemas.microsoft.com/office/powerpoint/2010/main" val="4261597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solidFill>
                  <a:srgbClr val="FF0000"/>
                </a:solidFill>
              </a:rPr>
              <a:t>Object detection</a:t>
            </a:r>
          </a:p>
          <a:p>
            <a:r>
              <a:rPr lang="en-US" dirty="0"/>
              <a:t>Segmentation</a:t>
            </a:r>
            <a:endParaRPr lang="en-SE" dirty="0"/>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5" name="Picture 2">
            <a:extLst>
              <a:ext uri="{FF2B5EF4-FFF2-40B4-BE49-F238E27FC236}">
                <a16:creationId xmlns:a16="http://schemas.microsoft.com/office/drawing/2014/main" id="{D6D868CD-8461-4486-92CF-AAFA26EE258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63399" y="2450589"/>
            <a:ext cx="7017201" cy="39436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6F8243-C8E3-47A5-8B3A-832DE106870C}"/>
              </a:ext>
            </a:extLst>
          </p:cNvPr>
          <p:cNvSpPr txBox="1"/>
          <p:nvPr/>
        </p:nvSpPr>
        <p:spPr>
          <a:xfrm>
            <a:off x="2378688" y="6442502"/>
            <a:ext cx="4608512" cy="415498"/>
          </a:xfrm>
          <a:prstGeom prst="rect">
            <a:avLst/>
          </a:prstGeom>
          <a:noFill/>
        </p:spPr>
        <p:txBody>
          <a:bodyPr wrap="square">
            <a:spAutoFit/>
          </a:bodyPr>
          <a:lstStyle/>
          <a:p>
            <a:r>
              <a:rPr lang="en-SE" sz="1050" dirty="0"/>
              <a:t>https://towardsdatascience.com/object-detection-using-deep-learning-approaches-an-end-to-end-theoretical-perspective-4ca27eee8a9a</a:t>
            </a:r>
          </a:p>
        </p:txBody>
      </p:sp>
    </p:spTree>
    <p:extLst>
      <p:ext uri="{BB962C8B-B14F-4D97-AF65-F5344CB8AC3E}">
        <p14:creationId xmlns:p14="http://schemas.microsoft.com/office/powerpoint/2010/main" val="2102758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C47E-0E1C-4D4E-A25B-64B2B66540AB}"/>
              </a:ext>
            </a:extLst>
          </p:cNvPr>
          <p:cNvSpPr>
            <a:spLocks noGrp="1"/>
          </p:cNvSpPr>
          <p:nvPr>
            <p:ph type="title"/>
          </p:nvPr>
        </p:nvSpPr>
        <p:spPr/>
        <p:txBody>
          <a:bodyPr/>
          <a:lstStyle/>
          <a:p>
            <a:r>
              <a:rPr lang="en-US" sz="3600" dirty="0"/>
              <a:t>Example Backbone and Per-Region Networks</a:t>
            </a:r>
            <a:endParaRPr lang="en-SE" sz="3600" dirty="0"/>
          </a:p>
        </p:txBody>
      </p:sp>
      <p:sp>
        <p:nvSpPr>
          <p:cNvPr id="4" name="Slide Number Placeholder 3">
            <a:extLst>
              <a:ext uri="{FF2B5EF4-FFF2-40B4-BE49-F238E27FC236}">
                <a16:creationId xmlns:a16="http://schemas.microsoft.com/office/drawing/2014/main" id="{2E6B518F-FB71-40B3-8AD4-E9B9A51B61E4}"/>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10" name="Picture 9">
            <a:extLst>
              <a:ext uri="{FF2B5EF4-FFF2-40B4-BE49-F238E27FC236}">
                <a16:creationId xmlns:a16="http://schemas.microsoft.com/office/drawing/2014/main" id="{C32C0CB5-C005-44E7-A965-3385C251778F}"/>
              </a:ext>
            </a:extLst>
          </p:cNvPr>
          <p:cNvPicPr>
            <a:picLocks noChangeAspect="1"/>
          </p:cNvPicPr>
          <p:nvPr/>
        </p:nvPicPr>
        <p:blipFill>
          <a:blip r:embed="rId2"/>
          <a:stretch>
            <a:fillRect/>
          </a:stretch>
        </p:blipFill>
        <p:spPr>
          <a:xfrm>
            <a:off x="5148064" y="1301140"/>
            <a:ext cx="1848108" cy="4896533"/>
          </a:xfrm>
          <a:prstGeom prst="rect">
            <a:avLst/>
          </a:prstGeom>
        </p:spPr>
      </p:pic>
      <p:pic>
        <p:nvPicPr>
          <p:cNvPr id="12" name="Picture 11">
            <a:extLst>
              <a:ext uri="{FF2B5EF4-FFF2-40B4-BE49-F238E27FC236}">
                <a16:creationId xmlns:a16="http://schemas.microsoft.com/office/drawing/2014/main" id="{D5DFF9D0-42EF-412F-AA89-E95E12173776}"/>
              </a:ext>
            </a:extLst>
          </p:cNvPr>
          <p:cNvPicPr>
            <a:picLocks noChangeAspect="1"/>
          </p:cNvPicPr>
          <p:nvPr/>
        </p:nvPicPr>
        <p:blipFill>
          <a:blip r:embed="rId3"/>
          <a:stretch>
            <a:fillRect/>
          </a:stretch>
        </p:blipFill>
        <p:spPr>
          <a:xfrm>
            <a:off x="7096358" y="1127331"/>
            <a:ext cx="1905266" cy="5249008"/>
          </a:xfrm>
          <a:prstGeom prst="rect">
            <a:avLst/>
          </a:prstGeom>
        </p:spPr>
      </p:pic>
      <p:sp>
        <p:nvSpPr>
          <p:cNvPr id="13" name="TextBox 12">
            <a:extLst>
              <a:ext uri="{FF2B5EF4-FFF2-40B4-BE49-F238E27FC236}">
                <a16:creationId xmlns:a16="http://schemas.microsoft.com/office/drawing/2014/main" id="{8789D9DD-CBCF-4A0E-BAEE-062267B98FAF}"/>
              </a:ext>
            </a:extLst>
          </p:cNvPr>
          <p:cNvSpPr txBox="1"/>
          <p:nvPr/>
        </p:nvSpPr>
        <p:spPr>
          <a:xfrm>
            <a:off x="5788955" y="6368207"/>
            <a:ext cx="992579" cy="369332"/>
          </a:xfrm>
          <a:prstGeom prst="rect">
            <a:avLst/>
          </a:prstGeom>
          <a:noFill/>
        </p:spPr>
        <p:txBody>
          <a:bodyPr wrap="none" rtlCol="0">
            <a:spAutoFit/>
          </a:bodyPr>
          <a:lstStyle/>
          <a:p>
            <a:r>
              <a:rPr lang="en-US" dirty="0" err="1"/>
              <a:t>AlexNet</a:t>
            </a:r>
            <a:endParaRPr lang="en-SE" dirty="0"/>
          </a:p>
        </p:txBody>
      </p:sp>
      <p:sp>
        <p:nvSpPr>
          <p:cNvPr id="14" name="TextBox 13">
            <a:extLst>
              <a:ext uri="{FF2B5EF4-FFF2-40B4-BE49-F238E27FC236}">
                <a16:creationId xmlns:a16="http://schemas.microsoft.com/office/drawing/2014/main" id="{5F544C35-884D-485E-8AA4-38314CA8D16E}"/>
              </a:ext>
            </a:extLst>
          </p:cNvPr>
          <p:cNvSpPr txBox="1"/>
          <p:nvPr/>
        </p:nvSpPr>
        <p:spPr>
          <a:xfrm>
            <a:off x="7694221" y="6368207"/>
            <a:ext cx="992579" cy="369332"/>
          </a:xfrm>
          <a:prstGeom prst="rect">
            <a:avLst/>
          </a:prstGeom>
          <a:noFill/>
        </p:spPr>
        <p:txBody>
          <a:bodyPr wrap="square" rtlCol="0">
            <a:spAutoFit/>
          </a:bodyPr>
          <a:lstStyle/>
          <a:p>
            <a:r>
              <a:rPr lang="en-US" dirty="0" err="1"/>
              <a:t>ResNet</a:t>
            </a:r>
            <a:endParaRPr lang="en-SE" dirty="0"/>
          </a:p>
        </p:txBody>
      </p:sp>
      <p:sp>
        <p:nvSpPr>
          <p:cNvPr id="15" name="Content Placeholder 2">
            <a:extLst>
              <a:ext uri="{FF2B5EF4-FFF2-40B4-BE49-F238E27FC236}">
                <a16:creationId xmlns:a16="http://schemas.microsoft.com/office/drawing/2014/main" id="{AD5C3512-DB52-4385-8AF7-80C09072F1C0}"/>
              </a:ext>
            </a:extLst>
          </p:cNvPr>
          <p:cNvSpPr>
            <a:spLocks noGrp="1"/>
          </p:cNvSpPr>
          <p:nvPr>
            <p:ph idx="1"/>
          </p:nvPr>
        </p:nvSpPr>
        <p:spPr>
          <a:xfrm>
            <a:off x="457200" y="1295400"/>
            <a:ext cx="4762872" cy="5105400"/>
          </a:xfrm>
        </p:spPr>
        <p:txBody>
          <a:bodyPr>
            <a:normAutofit fontScale="92500" lnSpcReduction="20000"/>
          </a:bodyPr>
          <a:lstStyle/>
          <a:p>
            <a:r>
              <a:rPr lang="en-US" dirty="0"/>
              <a:t>When using </a:t>
            </a:r>
            <a:r>
              <a:rPr lang="en-US" dirty="0" err="1"/>
              <a:t>AlexNet</a:t>
            </a:r>
            <a:r>
              <a:rPr lang="en-US" dirty="0"/>
              <a:t> for detection, 5 CONV layers are used for backbone and 2 FC layers are used for per-region network</a:t>
            </a:r>
          </a:p>
          <a:p>
            <a:r>
              <a:rPr lang="en-US" dirty="0"/>
              <a:t>For </a:t>
            </a:r>
            <a:r>
              <a:rPr lang="en-US" dirty="0" err="1"/>
              <a:t>ResNet</a:t>
            </a:r>
            <a:r>
              <a:rPr lang="en-US" dirty="0"/>
              <a:t>, the last stage (CONV+FC) is used as per-region network; the rest of the network is used as backbone</a:t>
            </a:r>
          </a:p>
          <a:p>
            <a:endParaRPr lang="en-SE" dirty="0"/>
          </a:p>
        </p:txBody>
      </p:sp>
    </p:spTree>
    <p:extLst>
      <p:ext uri="{BB962C8B-B14F-4D97-AF65-F5344CB8AC3E}">
        <p14:creationId xmlns:p14="http://schemas.microsoft.com/office/powerpoint/2010/main" val="462355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FB51-BA43-4908-9E2C-8E73022AFD0F}"/>
              </a:ext>
            </a:extLst>
          </p:cNvPr>
          <p:cNvSpPr>
            <a:spLocks noGrp="1"/>
          </p:cNvSpPr>
          <p:nvPr>
            <p:ph type="title"/>
          </p:nvPr>
        </p:nvSpPr>
        <p:spPr/>
        <p:txBody>
          <a:bodyPr/>
          <a:lstStyle/>
          <a:p>
            <a:r>
              <a:rPr lang="pt-BR" dirty="0"/>
              <a:t>Fast R-CNN Performance</a:t>
            </a:r>
            <a:endParaRPr lang="en-SE" dirty="0"/>
          </a:p>
        </p:txBody>
      </p:sp>
      <p:sp>
        <p:nvSpPr>
          <p:cNvPr id="3" name="Content Placeholder 2">
            <a:extLst>
              <a:ext uri="{FF2B5EF4-FFF2-40B4-BE49-F238E27FC236}">
                <a16:creationId xmlns:a16="http://schemas.microsoft.com/office/drawing/2014/main" id="{7BD52642-50A7-4EAC-B94F-FFFC17C8651C}"/>
              </a:ext>
            </a:extLst>
          </p:cNvPr>
          <p:cNvSpPr>
            <a:spLocks noGrp="1"/>
          </p:cNvSpPr>
          <p:nvPr>
            <p:ph idx="1"/>
          </p:nvPr>
        </p:nvSpPr>
        <p:spPr>
          <a:xfrm>
            <a:off x="457200" y="1295400"/>
            <a:ext cx="8229600" cy="2061592"/>
          </a:xfrm>
        </p:spPr>
        <p:txBody>
          <a:bodyPr>
            <a:normAutofit fontScale="92500" lnSpcReduction="20000"/>
          </a:bodyPr>
          <a:lstStyle/>
          <a:p>
            <a:r>
              <a:rPr lang="en-US" dirty="0"/>
              <a:t>Problem: Test time of Fast R-CNN is dominated by region proposals </a:t>
            </a:r>
          </a:p>
          <a:p>
            <a:r>
              <a:rPr lang="en-US" dirty="0"/>
              <a:t>Solution: instead of using the heuristic ”Selective Search” algorithm on CPU, let’s learn them with a CNN instead</a:t>
            </a:r>
            <a:endParaRPr lang="en-SE" dirty="0"/>
          </a:p>
        </p:txBody>
      </p:sp>
      <p:sp>
        <p:nvSpPr>
          <p:cNvPr id="4" name="Slide Number Placeholder 3">
            <a:extLst>
              <a:ext uri="{FF2B5EF4-FFF2-40B4-BE49-F238E27FC236}">
                <a16:creationId xmlns:a16="http://schemas.microsoft.com/office/drawing/2014/main" id="{B6585C94-1C9E-47A8-A31B-FDFC2673A16B}"/>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7E9CA2D6-570B-42E8-B6D3-E33FFF10854D}"/>
              </a:ext>
            </a:extLst>
          </p:cNvPr>
          <p:cNvPicPr>
            <a:picLocks noChangeAspect="1"/>
          </p:cNvPicPr>
          <p:nvPr/>
        </p:nvPicPr>
        <p:blipFill>
          <a:blip r:embed="rId2"/>
          <a:stretch>
            <a:fillRect/>
          </a:stretch>
        </p:blipFill>
        <p:spPr>
          <a:xfrm>
            <a:off x="0" y="3655127"/>
            <a:ext cx="9144000" cy="2928235"/>
          </a:xfrm>
          <a:prstGeom prst="rect">
            <a:avLst/>
          </a:prstGeom>
        </p:spPr>
      </p:pic>
    </p:spTree>
    <p:extLst>
      <p:ext uri="{BB962C8B-B14F-4D97-AF65-F5344CB8AC3E}">
        <p14:creationId xmlns:p14="http://schemas.microsoft.com/office/powerpoint/2010/main" val="1296903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C71A-2003-46F5-97D7-1B432607C824}"/>
              </a:ext>
            </a:extLst>
          </p:cNvPr>
          <p:cNvSpPr>
            <a:spLocks noGrp="1"/>
          </p:cNvSpPr>
          <p:nvPr>
            <p:ph type="title"/>
          </p:nvPr>
        </p:nvSpPr>
        <p:spPr/>
        <p:txBody>
          <a:bodyPr/>
          <a:lstStyle/>
          <a:p>
            <a:r>
              <a:rPr lang="en-US" dirty="0"/>
              <a:t>Faster R-CNN</a:t>
            </a:r>
            <a:endParaRPr lang="en-SE" dirty="0"/>
          </a:p>
        </p:txBody>
      </p:sp>
      <p:sp>
        <p:nvSpPr>
          <p:cNvPr id="3" name="Content Placeholder 2">
            <a:extLst>
              <a:ext uri="{FF2B5EF4-FFF2-40B4-BE49-F238E27FC236}">
                <a16:creationId xmlns:a16="http://schemas.microsoft.com/office/drawing/2014/main" id="{F8056776-685B-4A52-85C9-C7166C52E509}"/>
              </a:ext>
            </a:extLst>
          </p:cNvPr>
          <p:cNvSpPr>
            <a:spLocks noGrp="1"/>
          </p:cNvSpPr>
          <p:nvPr>
            <p:ph idx="1"/>
          </p:nvPr>
        </p:nvSpPr>
        <p:spPr>
          <a:xfrm>
            <a:off x="457200" y="1003513"/>
            <a:ext cx="8229600" cy="1417375"/>
          </a:xfrm>
        </p:spPr>
        <p:txBody>
          <a:bodyPr>
            <a:normAutofit fontScale="77500" lnSpcReduction="20000"/>
          </a:bodyPr>
          <a:lstStyle/>
          <a:p>
            <a:r>
              <a:rPr lang="en-US" dirty="0"/>
              <a:t>Use Region Proposal Network (RPN) to predict proposals from feature maps generated by the backbone network</a:t>
            </a:r>
          </a:p>
          <a:p>
            <a:r>
              <a:rPr lang="en-US" dirty="0"/>
              <a:t>The rest the same as Fast R-CNN</a:t>
            </a:r>
            <a:endParaRPr lang="en-SE" dirty="0"/>
          </a:p>
        </p:txBody>
      </p:sp>
      <p:sp>
        <p:nvSpPr>
          <p:cNvPr id="4" name="Slide Number Placeholder 3">
            <a:extLst>
              <a:ext uri="{FF2B5EF4-FFF2-40B4-BE49-F238E27FC236}">
                <a16:creationId xmlns:a16="http://schemas.microsoft.com/office/drawing/2014/main" id="{E963817C-E443-4EA7-A3C7-2C4EB962BCB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1951034D-3EF5-433D-8462-AB05EF2C8BCF}"/>
              </a:ext>
            </a:extLst>
          </p:cNvPr>
          <p:cNvPicPr>
            <a:picLocks noChangeAspect="1"/>
          </p:cNvPicPr>
          <p:nvPr/>
        </p:nvPicPr>
        <p:blipFill>
          <a:blip r:embed="rId2"/>
          <a:stretch>
            <a:fillRect/>
          </a:stretch>
        </p:blipFill>
        <p:spPr>
          <a:xfrm>
            <a:off x="107504" y="2420888"/>
            <a:ext cx="8960296" cy="4105046"/>
          </a:xfrm>
          <a:prstGeom prst="rect">
            <a:avLst/>
          </a:prstGeom>
        </p:spPr>
      </p:pic>
      <p:sp>
        <p:nvSpPr>
          <p:cNvPr id="8" name="Rectangle 7">
            <a:extLst>
              <a:ext uri="{FF2B5EF4-FFF2-40B4-BE49-F238E27FC236}">
                <a16:creationId xmlns:a16="http://schemas.microsoft.com/office/drawing/2014/main" id="{04FC8C89-4081-4DF4-86B7-EE7329F59763}"/>
              </a:ext>
            </a:extLst>
          </p:cNvPr>
          <p:cNvSpPr/>
          <p:nvPr/>
        </p:nvSpPr>
        <p:spPr bwMode="auto">
          <a:xfrm>
            <a:off x="1259632" y="2276872"/>
            <a:ext cx="648072"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E72EC20-310E-4ECF-B29E-2D537941E66F}"/>
              </a:ext>
            </a:extLst>
          </p:cNvPr>
          <p:cNvSpPr/>
          <p:nvPr/>
        </p:nvSpPr>
        <p:spPr bwMode="auto">
          <a:xfrm>
            <a:off x="4757192" y="2262574"/>
            <a:ext cx="432048"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43132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DA29-28F8-4E6D-9FD6-32D77E874EA0}"/>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D4F2D9E2-8A6D-4A19-98BE-73835C1F598A}"/>
              </a:ext>
            </a:extLst>
          </p:cNvPr>
          <p:cNvSpPr>
            <a:spLocks noGrp="1"/>
          </p:cNvSpPr>
          <p:nvPr>
            <p:ph idx="1"/>
          </p:nvPr>
        </p:nvSpPr>
        <p:spPr>
          <a:xfrm>
            <a:off x="457200" y="1295400"/>
            <a:ext cx="8229600" cy="1665670"/>
          </a:xfrm>
        </p:spPr>
        <p:txBody>
          <a:bodyPr>
            <a:normAutofit fontScale="77500" lnSpcReduction="20000"/>
          </a:bodyPr>
          <a:lstStyle/>
          <a:p>
            <a:r>
              <a:rPr lang="en-US" dirty="0"/>
              <a:t>Perform binary prediction for each anchor box</a:t>
            </a:r>
          </a:p>
          <a:p>
            <a:r>
              <a:rPr lang="en-US" dirty="0"/>
              <a:t>The red anchor boxes are predicted false (contains no object) and discarded; the green anchor box is predicted true (contains an object) and survives</a:t>
            </a:r>
          </a:p>
          <a:p>
            <a:endParaRPr lang="en-US" dirty="0"/>
          </a:p>
          <a:p>
            <a:endParaRPr lang="en-SE" dirty="0"/>
          </a:p>
        </p:txBody>
      </p:sp>
      <p:sp>
        <p:nvSpPr>
          <p:cNvPr id="4" name="Slide Number Placeholder 3">
            <a:extLst>
              <a:ext uri="{FF2B5EF4-FFF2-40B4-BE49-F238E27FC236}">
                <a16:creationId xmlns:a16="http://schemas.microsoft.com/office/drawing/2014/main" id="{EB919669-5519-4F24-8B28-B0527B1AC9D4}"/>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817CA9C8-AF18-4F04-A27D-B3FC561D65BE}"/>
              </a:ext>
            </a:extLst>
          </p:cNvPr>
          <p:cNvPicPr>
            <a:picLocks noChangeAspect="1"/>
          </p:cNvPicPr>
          <p:nvPr/>
        </p:nvPicPr>
        <p:blipFill>
          <a:blip r:embed="rId2"/>
          <a:stretch>
            <a:fillRect/>
          </a:stretch>
        </p:blipFill>
        <p:spPr>
          <a:xfrm>
            <a:off x="655146" y="2812722"/>
            <a:ext cx="7833708" cy="3927765"/>
          </a:xfrm>
          <a:prstGeom prst="rect">
            <a:avLst/>
          </a:prstGeom>
        </p:spPr>
      </p:pic>
    </p:spTree>
    <p:extLst>
      <p:ext uri="{BB962C8B-B14F-4D97-AF65-F5344CB8AC3E}">
        <p14:creationId xmlns:p14="http://schemas.microsoft.com/office/powerpoint/2010/main" val="1517194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322B-5F7C-4F9D-800B-B0982019F062}"/>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16D23F9D-5D30-4A23-9468-791A8AFAA49D}"/>
              </a:ext>
            </a:extLst>
          </p:cNvPr>
          <p:cNvSpPr>
            <a:spLocks noGrp="1"/>
          </p:cNvSpPr>
          <p:nvPr>
            <p:ph idx="1"/>
          </p:nvPr>
        </p:nvSpPr>
        <p:spPr>
          <a:xfrm>
            <a:off x="323528" y="1143000"/>
            <a:ext cx="8496944" cy="1791163"/>
          </a:xfrm>
        </p:spPr>
        <p:txBody>
          <a:bodyPr>
            <a:normAutofit/>
          </a:bodyPr>
          <a:lstStyle/>
          <a:p>
            <a:r>
              <a:rPr lang="en-US" sz="2800" dirty="0" err="1"/>
              <a:t>Bbox</a:t>
            </a:r>
            <a:r>
              <a:rPr lang="en-US" sz="2800" dirty="0"/>
              <a:t> regression: transform each positive anchor box (</a:t>
            </a:r>
            <a:r>
              <a:rPr lang="en-US" sz="2800" dirty="0">
                <a:solidFill>
                  <a:srgbClr val="00B050"/>
                </a:solidFill>
              </a:rPr>
              <a:t>green</a:t>
            </a:r>
            <a:r>
              <a:rPr lang="en-US" sz="2800" dirty="0"/>
              <a:t>), into a better-fitting (higher </a:t>
            </a:r>
            <a:r>
              <a:rPr lang="en-US" sz="2800" dirty="0" err="1"/>
              <a:t>IoU</a:t>
            </a:r>
            <a:r>
              <a:rPr lang="en-US" sz="2800" dirty="0"/>
              <a:t> with the Ground-Truth </a:t>
            </a:r>
            <a:r>
              <a:rPr lang="en-US" sz="2800" dirty="0" err="1"/>
              <a:t>Bbox</a:t>
            </a:r>
            <a:r>
              <a:rPr lang="en-US" sz="2800" dirty="0"/>
              <a:t>) object box (</a:t>
            </a:r>
            <a:r>
              <a:rPr lang="en-US" sz="2800" dirty="0">
                <a:solidFill>
                  <a:srgbClr val="FFC000"/>
                </a:solidFill>
              </a:rPr>
              <a:t>yellow</a:t>
            </a:r>
            <a:r>
              <a:rPr lang="en-US" sz="2800" dirty="0"/>
              <a:t>)</a:t>
            </a:r>
          </a:p>
        </p:txBody>
      </p:sp>
      <p:sp>
        <p:nvSpPr>
          <p:cNvPr id="4" name="Slide Number Placeholder 3">
            <a:extLst>
              <a:ext uri="{FF2B5EF4-FFF2-40B4-BE49-F238E27FC236}">
                <a16:creationId xmlns:a16="http://schemas.microsoft.com/office/drawing/2014/main" id="{FC8C98A5-438C-49F8-8F06-38990449CBC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20B93A2B-D7DE-4FC8-A6D0-B7E09DFB40A5}"/>
              </a:ext>
            </a:extLst>
          </p:cNvPr>
          <p:cNvPicPr>
            <a:picLocks noChangeAspect="1"/>
          </p:cNvPicPr>
          <p:nvPr/>
        </p:nvPicPr>
        <p:blipFill>
          <a:blip r:embed="rId3"/>
          <a:stretch>
            <a:fillRect/>
          </a:stretch>
        </p:blipFill>
        <p:spPr>
          <a:xfrm>
            <a:off x="778189" y="2934163"/>
            <a:ext cx="7587621" cy="3666644"/>
          </a:xfrm>
          <a:prstGeom prst="rect">
            <a:avLst/>
          </a:prstGeom>
        </p:spPr>
      </p:pic>
    </p:spTree>
    <p:extLst>
      <p:ext uri="{BB962C8B-B14F-4D97-AF65-F5344CB8AC3E}">
        <p14:creationId xmlns:p14="http://schemas.microsoft.com/office/powerpoint/2010/main" val="3119192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02DC-BB57-4ED7-BDA2-707E91BB93DE}"/>
              </a:ext>
            </a:extLst>
          </p:cNvPr>
          <p:cNvSpPr>
            <a:spLocks noGrp="1"/>
          </p:cNvSpPr>
          <p:nvPr>
            <p:ph type="title"/>
          </p:nvPr>
        </p:nvSpPr>
        <p:spPr/>
        <p:txBody>
          <a:bodyPr/>
          <a:lstStyle/>
          <a:p>
            <a:r>
              <a:rPr lang="en-US" dirty="0"/>
              <a:t>Region Proposal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3E4807-3548-453D-AB04-EC4E17B58005}"/>
                  </a:ext>
                </a:extLst>
              </p:cNvPr>
              <p:cNvSpPr>
                <a:spLocks noGrp="1"/>
              </p:cNvSpPr>
              <p:nvPr>
                <p:ph idx="1"/>
              </p:nvPr>
            </p:nvSpPr>
            <p:spPr>
              <a:xfrm>
                <a:off x="457198" y="1142998"/>
                <a:ext cx="8363273" cy="2093130"/>
              </a:xfrm>
            </p:spPr>
            <p:txBody>
              <a:bodyPr>
                <a:normAutofit fontScale="77500" lnSpcReduction="20000"/>
              </a:bodyPr>
              <a:lstStyle/>
              <a:p>
                <a:r>
                  <a:rPr lang="en-US" dirty="0"/>
                  <a:t>Place </a:t>
                </a:r>
                <a14:m>
                  <m:oMath xmlns:m="http://schemas.openxmlformats.org/officeDocument/2006/math">
                    <m:r>
                      <a:rPr lang="en-US" i="1" dirty="0" smtClean="0">
                        <a:latin typeface="Cambria Math" panose="02040503050406030204" pitchFamily="18" charset="0"/>
                      </a:rPr>
                      <m:t>𝐾</m:t>
                    </m:r>
                  </m:oMath>
                </a14:m>
                <a:r>
                  <a:rPr lang="en-US" dirty="0"/>
                  <a:t> anchor boxes centered at each position in the feature map, each with different sizes and aspect ratios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=4</m:t>
                    </m:r>
                  </m:oMath>
                </a14:m>
                <a:r>
                  <a:rPr lang="en-US" dirty="0"/>
                  <a:t> in left fig)</a:t>
                </a:r>
              </a:p>
              <a:p>
                <a:pPr lvl="1"/>
                <a:r>
                  <a:rPr lang="en-US" dirty="0"/>
                  <a:t>This allows better-fitting anchor boxes (left fig), which helps ease the downstream </a:t>
                </a:r>
                <a:r>
                  <a:rPr lang="en-US" dirty="0" err="1"/>
                  <a:t>Bbox</a:t>
                </a:r>
                <a:r>
                  <a:rPr lang="en-US" dirty="0"/>
                  <a:t> regression task, and detection of multiple objects centered at the same position (right fig)</a:t>
                </a:r>
                <a:endParaRPr lang="en-SE" dirty="0"/>
              </a:p>
            </p:txBody>
          </p:sp>
        </mc:Choice>
        <mc:Fallback xmlns="">
          <p:sp>
            <p:nvSpPr>
              <p:cNvPr id="3" name="Content Placeholder 2">
                <a:extLst>
                  <a:ext uri="{FF2B5EF4-FFF2-40B4-BE49-F238E27FC236}">
                    <a16:creationId xmlns:a16="http://schemas.microsoft.com/office/drawing/2014/main" id="{6A3E4807-3548-453D-AB04-EC4E17B58005}"/>
                  </a:ext>
                </a:extLst>
              </p:cNvPr>
              <p:cNvSpPr>
                <a:spLocks noGrp="1" noRot="1" noChangeAspect="1" noMove="1" noResize="1" noEditPoints="1" noAdjustHandles="1" noChangeArrowheads="1" noChangeShapeType="1" noTextEdit="1"/>
              </p:cNvSpPr>
              <p:nvPr>
                <p:ph idx="1"/>
              </p:nvPr>
            </p:nvSpPr>
            <p:spPr>
              <a:xfrm>
                <a:off x="457198" y="1142998"/>
                <a:ext cx="8363273" cy="2093130"/>
              </a:xfrm>
              <a:blipFill>
                <a:blip r:embed="rId2"/>
                <a:stretch>
                  <a:fillRect l="-1020" t="-5814" r="-13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74F41B4-28E0-4F0F-9EB9-4E4AD9800CF6}"/>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CA693F36-6DBD-4D85-B77D-AF48BDF61C03}"/>
              </a:ext>
            </a:extLst>
          </p:cNvPr>
          <p:cNvPicPr>
            <a:picLocks noChangeAspect="1"/>
          </p:cNvPicPr>
          <p:nvPr/>
        </p:nvPicPr>
        <p:blipFill>
          <a:blip r:embed="rId3"/>
          <a:stretch>
            <a:fillRect/>
          </a:stretch>
        </p:blipFill>
        <p:spPr>
          <a:xfrm>
            <a:off x="86097" y="3268189"/>
            <a:ext cx="5714544" cy="2825108"/>
          </a:xfrm>
          <a:prstGeom prst="rect">
            <a:avLst/>
          </a:prstGeom>
        </p:spPr>
      </p:pic>
      <p:grpSp>
        <p:nvGrpSpPr>
          <p:cNvPr id="7" name="Group 6">
            <a:extLst>
              <a:ext uri="{FF2B5EF4-FFF2-40B4-BE49-F238E27FC236}">
                <a16:creationId xmlns:a16="http://schemas.microsoft.com/office/drawing/2014/main" id="{2CAF7F10-46B5-432D-A82B-82377E41F572}"/>
              </a:ext>
            </a:extLst>
          </p:cNvPr>
          <p:cNvGrpSpPr/>
          <p:nvPr/>
        </p:nvGrpSpPr>
        <p:grpSpPr>
          <a:xfrm>
            <a:off x="5888477" y="3062830"/>
            <a:ext cx="3205793" cy="3191997"/>
            <a:chOff x="1122218" y="0"/>
            <a:chExt cx="6922695" cy="6874328"/>
          </a:xfrm>
        </p:grpSpPr>
        <p:pic>
          <p:nvPicPr>
            <p:cNvPr id="8" name="Picture 7">
              <a:extLst>
                <a:ext uri="{FF2B5EF4-FFF2-40B4-BE49-F238E27FC236}">
                  <a16:creationId xmlns:a16="http://schemas.microsoft.com/office/drawing/2014/main" id="{A4BBCBC0-8168-4615-99EF-6B5556D344C9}"/>
                </a:ext>
              </a:extLst>
            </p:cNvPr>
            <p:cNvPicPr>
              <a:picLocks noChangeAspect="1"/>
            </p:cNvPicPr>
            <p:nvPr/>
          </p:nvPicPr>
          <p:blipFill rotWithShape="1">
            <a:blip r:embed="rId4"/>
            <a:srcRect l="15313" t="-240" r="17417" b="1"/>
            <a:stretch/>
          </p:blipFill>
          <p:spPr>
            <a:xfrm>
              <a:off x="1122218" y="0"/>
              <a:ext cx="6922695" cy="6874328"/>
            </a:xfrm>
            <a:prstGeom prst="rect">
              <a:avLst/>
            </a:prstGeom>
          </p:spPr>
        </p:pic>
        <p:pic>
          <p:nvPicPr>
            <p:cNvPr id="9" name="Picture 8">
              <a:extLst>
                <a:ext uri="{FF2B5EF4-FFF2-40B4-BE49-F238E27FC236}">
                  <a16:creationId xmlns:a16="http://schemas.microsoft.com/office/drawing/2014/main" id="{DD81C4BD-CC2D-4197-BAAA-6D06884DEF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10" name="Picture 9">
              <a:extLst>
                <a:ext uri="{FF2B5EF4-FFF2-40B4-BE49-F238E27FC236}">
                  <a16:creationId xmlns:a16="http://schemas.microsoft.com/office/drawing/2014/main" id="{431E7A42-7BAC-4688-9502-31DA901F9B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11" name="Group 10">
            <a:extLst>
              <a:ext uri="{FF2B5EF4-FFF2-40B4-BE49-F238E27FC236}">
                <a16:creationId xmlns:a16="http://schemas.microsoft.com/office/drawing/2014/main" id="{4F59A033-CA0E-4E8E-9A76-8F4D184BAFB5}"/>
              </a:ext>
            </a:extLst>
          </p:cNvPr>
          <p:cNvGrpSpPr/>
          <p:nvPr/>
        </p:nvGrpSpPr>
        <p:grpSpPr>
          <a:xfrm>
            <a:off x="6271144" y="4681919"/>
            <a:ext cx="2407317" cy="1569856"/>
            <a:chOff x="1351075" y="2795425"/>
            <a:chExt cx="2407317" cy="1569856"/>
          </a:xfrm>
        </p:grpSpPr>
        <p:sp>
          <p:nvSpPr>
            <p:cNvPr id="12" name="Rectangle 11">
              <a:extLst>
                <a:ext uri="{FF2B5EF4-FFF2-40B4-BE49-F238E27FC236}">
                  <a16:creationId xmlns:a16="http://schemas.microsoft.com/office/drawing/2014/main" id="{9183ED7F-0A22-4959-9B92-BC0EBE574544}"/>
                </a:ext>
              </a:extLst>
            </p:cNvPr>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2DF762-6E93-46CC-B57A-342DEF878884}"/>
                </a:ext>
              </a:extLst>
            </p:cNvPr>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91A276-04B0-4A2D-9177-3BCDA8765A2B}"/>
                </a:ext>
              </a:extLst>
            </p:cNvPr>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033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C627-C16E-4B33-A139-D17470C188BC}"/>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046556CE-F478-4358-BF70-3AE5B378489D}"/>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10" name="Picture 9">
            <a:extLst>
              <a:ext uri="{FF2B5EF4-FFF2-40B4-BE49-F238E27FC236}">
                <a16:creationId xmlns:a16="http://schemas.microsoft.com/office/drawing/2014/main" id="{43ECE59C-33A7-4D2A-96BD-9BB4490ECA1E}"/>
              </a:ext>
            </a:extLst>
          </p:cNvPr>
          <p:cNvPicPr>
            <a:picLocks noChangeAspect="1"/>
          </p:cNvPicPr>
          <p:nvPr/>
        </p:nvPicPr>
        <p:blipFill>
          <a:blip r:embed="rId2"/>
          <a:stretch>
            <a:fillRect/>
          </a:stretch>
        </p:blipFill>
        <p:spPr>
          <a:xfrm>
            <a:off x="1440196" y="200398"/>
            <a:ext cx="6263607" cy="3230580"/>
          </a:xfrm>
          <a:prstGeom prst="rect">
            <a:avLst/>
          </a:prstGeom>
        </p:spPr>
      </p:pic>
      <p:pic>
        <p:nvPicPr>
          <p:cNvPr id="12" name="Picture 11">
            <a:extLst>
              <a:ext uri="{FF2B5EF4-FFF2-40B4-BE49-F238E27FC236}">
                <a16:creationId xmlns:a16="http://schemas.microsoft.com/office/drawing/2014/main" id="{D679767F-5F9C-4505-9C83-982DC9458E58}"/>
              </a:ext>
            </a:extLst>
          </p:cNvPr>
          <p:cNvPicPr>
            <a:picLocks noChangeAspect="1"/>
          </p:cNvPicPr>
          <p:nvPr/>
        </p:nvPicPr>
        <p:blipFill>
          <a:blip r:embed="rId3"/>
          <a:stretch>
            <a:fillRect/>
          </a:stretch>
        </p:blipFill>
        <p:spPr>
          <a:xfrm>
            <a:off x="1440195" y="3501008"/>
            <a:ext cx="6263608" cy="3193097"/>
          </a:xfrm>
          <a:prstGeom prst="rect">
            <a:avLst/>
          </a:prstGeom>
        </p:spPr>
      </p:pic>
      <p:sp>
        <p:nvSpPr>
          <p:cNvPr id="16" name="Rectangle 15">
            <a:extLst>
              <a:ext uri="{FF2B5EF4-FFF2-40B4-BE49-F238E27FC236}">
                <a16:creationId xmlns:a16="http://schemas.microsoft.com/office/drawing/2014/main" id="{59D60EDD-C539-4D88-8078-C9D782CCB9E1}"/>
              </a:ext>
            </a:extLst>
          </p:cNvPr>
          <p:cNvSpPr/>
          <p:nvPr/>
        </p:nvSpPr>
        <p:spPr bwMode="auto">
          <a:xfrm>
            <a:off x="6895323" y="4008106"/>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a:p>
        </p:txBody>
      </p:sp>
      <p:sp>
        <p:nvSpPr>
          <p:cNvPr id="17" name="Rectangle 16">
            <a:extLst>
              <a:ext uri="{FF2B5EF4-FFF2-40B4-BE49-F238E27FC236}">
                <a16:creationId xmlns:a16="http://schemas.microsoft.com/office/drawing/2014/main" id="{70FFD9C3-1EC6-4E3F-8FC7-B3767CA3CA20}"/>
              </a:ext>
            </a:extLst>
          </p:cNvPr>
          <p:cNvSpPr/>
          <p:nvPr/>
        </p:nvSpPr>
        <p:spPr bwMode="auto">
          <a:xfrm>
            <a:off x="6875040" y="804955"/>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24135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B1E2-8C7C-4684-A607-223F3AEC87B0}"/>
              </a:ext>
            </a:extLst>
          </p:cNvPr>
          <p:cNvSpPr>
            <a:spLocks noGrp="1"/>
          </p:cNvSpPr>
          <p:nvPr>
            <p:ph type="title"/>
          </p:nvPr>
        </p:nvSpPr>
        <p:spPr>
          <a:xfrm>
            <a:off x="457200" y="400398"/>
            <a:ext cx="8229600" cy="868362"/>
          </a:xfrm>
        </p:spPr>
        <p:txBody>
          <a:bodyPr/>
          <a:lstStyle/>
          <a:p>
            <a:r>
              <a:rPr lang="en-US" dirty="0"/>
              <a:t>Faster R-CNN: Loss Function</a:t>
            </a:r>
            <a:endParaRPr lang="en-SE" dirty="0"/>
          </a:p>
        </p:txBody>
      </p:sp>
      <p:sp>
        <p:nvSpPr>
          <p:cNvPr id="3" name="Content Placeholder 2">
            <a:extLst>
              <a:ext uri="{FF2B5EF4-FFF2-40B4-BE49-F238E27FC236}">
                <a16:creationId xmlns:a16="http://schemas.microsoft.com/office/drawing/2014/main" id="{520D0796-851F-45E8-B122-526D948F21AB}"/>
              </a:ext>
            </a:extLst>
          </p:cNvPr>
          <p:cNvSpPr>
            <a:spLocks noGrp="1"/>
          </p:cNvSpPr>
          <p:nvPr>
            <p:ph idx="1"/>
          </p:nvPr>
        </p:nvSpPr>
        <p:spPr/>
        <p:txBody>
          <a:bodyPr>
            <a:normAutofit/>
          </a:bodyPr>
          <a:lstStyle/>
          <a:p>
            <a:endParaRPr lang="en-SE" dirty="0"/>
          </a:p>
        </p:txBody>
      </p:sp>
      <p:sp>
        <p:nvSpPr>
          <p:cNvPr id="4" name="Slide Number Placeholder 3">
            <a:extLst>
              <a:ext uri="{FF2B5EF4-FFF2-40B4-BE49-F238E27FC236}">
                <a16:creationId xmlns:a16="http://schemas.microsoft.com/office/drawing/2014/main" id="{55A11E5F-2BF5-46B2-A6CD-308FA4AC91F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7" name="Picture 6">
            <a:extLst>
              <a:ext uri="{FF2B5EF4-FFF2-40B4-BE49-F238E27FC236}">
                <a16:creationId xmlns:a16="http://schemas.microsoft.com/office/drawing/2014/main" id="{BC48521C-A466-44CF-83E5-9E9C515E193F}"/>
              </a:ext>
            </a:extLst>
          </p:cNvPr>
          <p:cNvPicPr>
            <a:picLocks noChangeAspect="1"/>
          </p:cNvPicPr>
          <p:nvPr/>
        </p:nvPicPr>
        <p:blipFill>
          <a:blip r:embed="rId3"/>
          <a:stretch>
            <a:fillRect/>
          </a:stretch>
        </p:blipFill>
        <p:spPr>
          <a:xfrm>
            <a:off x="23870" y="1988840"/>
            <a:ext cx="9096260" cy="4248472"/>
          </a:xfrm>
          <a:prstGeom prst="rect">
            <a:avLst/>
          </a:prstGeom>
        </p:spPr>
      </p:pic>
      <p:sp>
        <p:nvSpPr>
          <p:cNvPr id="8" name="Rectangle 7">
            <a:extLst>
              <a:ext uri="{FF2B5EF4-FFF2-40B4-BE49-F238E27FC236}">
                <a16:creationId xmlns:a16="http://schemas.microsoft.com/office/drawing/2014/main" id="{CDCA8809-80FA-4D10-9AA3-A34BF878A26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878198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2B27-A4F7-452F-AFAC-0C8A7DD9BFF5}"/>
              </a:ext>
            </a:extLst>
          </p:cNvPr>
          <p:cNvSpPr>
            <a:spLocks noGrp="1"/>
          </p:cNvSpPr>
          <p:nvPr>
            <p:ph type="title"/>
          </p:nvPr>
        </p:nvSpPr>
        <p:spPr/>
        <p:txBody>
          <a:bodyPr/>
          <a:lstStyle/>
          <a:p>
            <a:r>
              <a:rPr lang="en-US" dirty="0"/>
              <a:t>Faster R-CNN: Performance</a:t>
            </a:r>
            <a:endParaRPr lang="en-SE" dirty="0"/>
          </a:p>
        </p:txBody>
      </p:sp>
      <p:sp>
        <p:nvSpPr>
          <p:cNvPr id="3" name="Content Placeholder 2">
            <a:extLst>
              <a:ext uri="{FF2B5EF4-FFF2-40B4-BE49-F238E27FC236}">
                <a16:creationId xmlns:a16="http://schemas.microsoft.com/office/drawing/2014/main" id="{466358BE-8462-4B99-B61D-222D659C213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B4F282F-C2C3-4733-A0CA-2FCF9625851C}"/>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F99E1A21-2B66-4B27-BEDF-ABBBA06ABAB6}"/>
              </a:ext>
            </a:extLst>
          </p:cNvPr>
          <p:cNvPicPr>
            <a:picLocks noChangeAspect="1"/>
          </p:cNvPicPr>
          <p:nvPr/>
        </p:nvPicPr>
        <p:blipFill>
          <a:blip r:embed="rId2"/>
          <a:stretch>
            <a:fillRect/>
          </a:stretch>
        </p:blipFill>
        <p:spPr>
          <a:xfrm>
            <a:off x="961521" y="1772816"/>
            <a:ext cx="7220958" cy="3572374"/>
          </a:xfrm>
          <a:prstGeom prst="rect">
            <a:avLst/>
          </a:prstGeom>
        </p:spPr>
      </p:pic>
    </p:spTree>
    <p:extLst>
      <p:ext uri="{BB962C8B-B14F-4D97-AF65-F5344CB8AC3E}">
        <p14:creationId xmlns:p14="http://schemas.microsoft.com/office/powerpoint/2010/main" val="1524085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0979-876E-4375-86C4-41797FC653BD}"/>
              </a:ext>
            </a:extLst>
          </p:cNvPr>
          <p:cNvSpPr>
            <a:spLocks noGrp="1"/>
          </p:cNvSpPr>
          <p:nvPr>
            <p:ph type="title"/>
          </p:nvPr>
        </p:nvSpPr>
        <p:spPr>
          <a:xfrm>
            <a:off x="465517" y="112366"/>
            <a:ext cx="8229600" cy="868362"/>
          </a:xfrm>
        </p:spPr>
        <p:txBody>
          <a:bodyPr/>
          <a:lstStyle/>
          <a:p>
            <a:r>
              <a:rPr lang="en-US" dirty="0"/>
              <a:t>Single-Stage Object Detection</a:t>
            </a:r>
            <a:endParaRPr lang="en-SE" dirty="0"/>
          </a:p>
        </p:txBody>
      </p:sp>
      <p:sp>
        <p:nvSpPr>
          <p:cNvPr id="3" name="Content Placeholder 2">
            <a:extLst>
              <a:ext uri="{FF2B5EF4-FFF2-40B4-BE49-F238E27FC236}">
                <a16:creationId xmlns:a16="http://schemas.microsoft.com/office/drawing/2014/main" id="{463EC430-F592-451E-ABD8-3DE4DA7BE74E}"/>
              </a:ext>
            </a:extLst>
          </p:cNvPr>
          <p:cNvSpPr>
            <a:spLocks noGrp="1"/>
          </p:cNvSpPr>
          <p:nvPr>
            <p:ph idx="1"/>
          </p:nvPr>
        </p:nvSpPr>
        <p:spPr>
          <a:xfrm>
            <a:off x="419978" y="891764"/>
            <a:ext cx="8229600" cy="1584176"/>
          </a:xfrm>
        </p:spPr>
        <p:txBody>
          <a:bodyPr>
            <a:normAutofit fontScale="55000" lnSpcReduction="20000"/>
          </a:bodyPr>
          <a:lstStyle/>
          <a:p>
            <a:r>
              <a:rPr lang="en-US" dirty="0"/>
              <a:t>Instead of the binary (object/not object) classifier for each of the Kx20x15 anchors in Faster-RCNN, we classify each anchor into C+1 classes (including the background), in addition to regression of 4Kx20x15 box transforms from anchor box to object box</a:t>
            </a:r>
          </a:p>
          <a:p>
            <a:r>
              <a:rPr lang="en-US" dirty="0"/>
              <a:t>Sometimes use class-specific regression: Predict different box transforms for each class, with Cx4Kx20x15 box transforms</a:t>
            </a:r>
            <a:endParaRPr lang="en-SE" dirty="0"/>
          </a:p>
        </p:txBody>
      </p:sp>
      <p:sp>
        <p:nvSpPr>
          <p:cNvPr id="4" name="Slide Number Placeholder 3">
            <a:extLst>
              <a:ext uri="{FF2B5EF4-FFF2-40B4-BE49-F238E27FC236}">
                <a16:creationId xmlns:a16="http://schemas.microsoft.com/office/drawing/2014/main" id="{F927F7CC-A9B8-4075-944A-E1D730E2030B}"/>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9A655AEB-DB23-42C1-9026-C7647DADB0E7}"/>
              </a:ext>
            </a:extLst>
          </p:cNvPr>
          <p:cNvPicPr>
            <a:picLocks noChangeAspect="1"/>
          </p:cNvPicPr>
          <p:nvPr/>
        </p:nvPicPr>
        <p:blipFill>
          <a:blip r:embed="rId2"/>
          <a:stretch>
            <a:fillRect/>
          </a:stretch>
        </p:blipFill>
        <p:spPr>
          <a:xfrm>
            <a:off x="228600" y="2352292"/>
            <a:ext cx="8686800" cy="4246340"/>
          </a:xfrm>
          <a:prstGeom prst="rect">
            <a:avLst/>
          </a:prstGeom>
        </p:spPr>
      </p:pic>
    </p:spTree>
    <p:extLst>
      <p:ext uri="{BB962C8B-B14F-4D97-AF65-F5344CB8AC3E}">
        <p14:creationId xmlns:p14="http://schemas.microsoft.com/office/powerpoint/2010/main" val="519900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84BD-4521-4F76-B89B-CA0D9B7F31CF}"/>
              </a:ext>
            </a:extLst>
          </p:cNvPr>
          <p:cNvSpPr>
            <a:spLocks noGrp="1"/>
          </p:cNvSpPr>
          <p:nvPr>
            <p:ph type="title"/>
          </p:nvPr>
        </p:nvSpPr>
        <p:spPr/>
        <p:txBody>
          <a:bodyPr/>
          <a:lstStyle/>
          <a:p>
            <a:r>
              <a:rPr lang="en-US" dirty="0"/>
              <a:t>Object Detection: Task Definition</a:t>
            </a:r>
            <a:endParaRPr lang="en-SE" dirty="0"/>
          </a:p>
        </p:txBody>
      </p:sp>
      <p:sp>
        <p:nvSpPr>
          <p:cNvPr id="3" name="Content Placeholder 2">
            <a:extLst>
              <a:ext uri="{FF2B5EF4-FFF2-40B4-BE49-F238E27FC236}">
                <a16:creationId xmlns:a16="http://schemas.microsoft.com/office/drawing/2014/main" id="{EC99983B-CA40-4EFA-8195-8F894CC1AA42}"/>
              </a:ext>
            </a:extLst>
          </p:cNvPr>
          <p:cNvSpPr>
            <a:spLocks noGrp="1"/>
          </p:cNvSpPr>
          <p:nvPr>
            <p:ph idx="1"/>
          </p:nvPr>
        </p:nvSpPr>
        <p:spPr>
          <a:xfrm>
            <a:off x="323528" y="1295400"/>
            <a:ext cx="5472607" cy="5105400"/>
          </a:xfrm>
        </p:spPr>
        <p:txBody>
          <a:bodyPr>
            <a:normAutofit fontScale="77500" lnSpcReduction="20000"/>
          </a:bodyPr>
          <a:lstStyle/>
          <a:p>
            <a:r>
              <a:rPr lang="en-US" dirty="0"/>
              <a:t>Input: Single Image</a:t>
            </a:r>
          </a:p>
          <a:p>
            <a:r>
              <a:rPr lang="en-US" dirty="0"/>
              <a:t>Output: a set of detected objects</a:t>
            </a:r>
          </a:p>
          <a:p>
            <a:r>
              <a:rPr lang="en-US" dirty="0"/>
              <a:t>For each object predict:</a:t>
            </a:r>
          </a:p>
          <a:p>
            <a:pPr lvl="1"/>
            <a:r>
              <a:rPr lang="en-US" dirty="0"/>
              <a:t>1. Class label (e.g., cat vs. dog)</a:t>
            </a:r>
          </a:p>
          <a:p>
            <a:pPr lvl="1"/>
            <a:r>
              <a:rPr lang="en-US" dirty="0"/>
              <a:t>2. Bounding box (4 numbers: x, y, width, height)</a:t>
            </a:r>
          </a:p>
          <a:p>
            <a:r>
              <a:rPr lang="en-US" dirty="0"/>
              <a:t>Challenges:</a:t>
            </a:r>
          </a:p>
          <a:p>
            <a:pPr lvl="1"/>
            <a:r>
              <a:rPr lang="en-US" dirty="0"/>
              <a:t>Multiple outputs: variable numbers of objects per image</a:t>
            </a:r>
          </a:p>
          <a:p>
            <a:pPr lvl="1"/>
            <a:r>
              <a:rPr lang="en-US" dirty="0"/>
              <a:t>Multiple types of output: predict ”what” (class label) as well as “where” (bounding box)</a:t>
            </a:r>
          </a:p>
          <a:p>
            <a:pPr lvl="1"/>
            <a:r>
              <a:rPr lang="en-US" dirty="0"/>
              <a:t>Large images: Classification works at 224x224 or lower; need higher resolution for detection, often ~800x600</a:t>
            </a:r>
            <a:endParaRPr lang="en-SE" dirty="0"/>
          </a:p>
        </p:txBody>
      </p:sp>
      <p:sp>
        <p:nvSpPr>
          <p:cNvPr id="4" name="Slide Number Placeholder 3">
            <a:extLst>
              <a:ext uri="{FF2B5EF4-FFF2-40B4-BE49-F238E27FC236}">
                <a16:creationId xmlns:a16="http://schemas.microsoft.com/office/drawing/2014/main" id="{B8D68DF0-6B7F-45B4-B610-FFD6B435AB98}"/>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F4314CA6-4F8E-4B29-B07A-640C9627FC7D}"/>
              </a:ext>
            </a:extLst>
          </p:cNvPr>
          <p:cNvPicPr>
            <a:picLocks noChangeAspect="1"/>
          </p:cNvPicPr>
          <p:nvPr/>
        </p:nvPicPr>
        <p:blipFill>
          <a:blip r:embed="rId2"/>
          <a:stretch>
            <a:fillRect/>
          </a:stretch>
        </p:blipFill>
        <p:spPr>
          <a:xfrm>
            <a:off x="5747475" y="2060848"/>
            <a:ext cx="3320325" cy="2863780"/>
          </a:xfrm>
          <a:prstGeom prst="rect">
            <a:avLst/>
          </a:prstGeom>
        </p:spPr>
      </p:pic>
    </p:spTree>
    <p:extLst>
      <p:ext uri="{BB962C8B-B14F-4D97-AF65-F5344CB8AC3E}">
        <p14:creationId xmlns:p14="http://schemas.microsoft.com/office/powerpoint/2010/main" val="1888765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48FD-EC11-4A3D-8F47-C1A9023536FC}"/>
              </a:ext>
            </a:extLst>
          </p:cNvPr>
          <p:cNvSpPr>
            <a:spLocks noGrp="1"/>
          </p:cNvSpPr>
          <p:nvPr>
            <p:ph type="title"/>
          </p:nvPr>
        </p:nvSpPr>
        <p:spPr>
          <a:xfrm>
            <a:off x="971600" y="274638"/>
            <a:ext cx="7715200" cy="868362"/>
          </a:xfrm>
        </p:spPr>
        <p:txBody>
          <a:bodyPr/>
          <a:lstStyle/>
          <a:p>
            <a:r>
              <a:rPr lang="en-US" dirty="0"/>
              <a:t>Summary of Object Detectors</a:t>
            </a:r>
            <a:endParaRPr lang="en-SE" dirty="0"/>
          </a:p>
        </p:txBody>
      </p:sp>
      <p:sp>
        <p:nvSpPr>
          <p:cNvPr id="3" name="Content Placeholder 2">
            <a:extLst>
              <a:ext uri="{FF2B5EF4-FFF2-40B4-BE49-F238E27FC236}">
                <a16:creationId xmlns:a16="http://schemas.microsoft.com/office/drawing/2014/main" id="{59EFEEEA-06B3-46F4-BBC4-6A8C1130143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F9087C5-1BB0-4EF0-81EA-A9BE41D2D784}"/>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2879508C-8430-4D86-A586-383BFF8DD9F6}"/>
              </a:ext>
            </a:extLst>
          </p:cNvPr>
          <p:cNvPicPr>
            <a:picLocks noChangeAspect="1"/>
          </p:cNvPicPr>
          <p:nvPr/>
        </p:nvPicPr>
        <p:blipFill>
          <a:blip r:embed="rId2"/>
          <a:stretch>
            <a:fillRect/>
          </a:stretch>
        </p:blipFill>
        <p:spPr>
          <a:xfrm>
            <a:off x="0" y="2033629"/>
            <a:ext cx="9144000" cy="2790741"/>
          </a:xfrm>
          <a:prstGeom prst="rect">
            <a:avLst/>
          </a:prstGeom>
        </p:spPr>
      </p:pic>
      <p:sp>
        <p:nvSpPr>
          <p:cNvPr id="8" name="Rectangle 7">
            <a:extLst>
              <a:ext uri="{FF2B5EF4-FFF2-40B4-BE49-F238E27FC236}">
                <a16:creationId xmlns:a16="http://schemas.microsoft.com/office/drawing/2014/main" id="{151E2769-C51E-4905-ACE9-F6CD34334A3C}"/>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90842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70C-03B1-4DE3-B505-C5368381412A}"/>
              </a:ext>
            </a:extLst>
          </p:cNvPr>
          <p:cNvSpPr>
            <a:spLocks noGrp="1"/>
          </p:cNvSpPr>
          <p:nvPr>
            <p:ph type="title"/>
          </p:nvPr>
        </p:nvSpPr>
        <p:spPr/>
        <p:txBody>
          <a:bodyPr/>
          <a:lstStyle/>
          <a:p>
            <a:r>
              <a:rPr lang="en-US" dirty="0"/>
              <a:t>Performance Comparisons (2017)</a:t>
            </a:r>
            <a:endParaRPr lang="en-SE" dirty="0"/>
          </a:p>
        </p:txBody>
      </p:sp>
      <p:sp>
        <p:nvSpPr>
          <p:cNvPr id="3" name="Content Placeholder 2">
            <a:extLst>
              <a:ext uri="{FF2B5EF4-FFF2-40B4-BE49-F238E27FC236}">
                <a16:creationId xmlns:a16="http://schemas.microsoft.com/office/drawing/2014/main" id="{E353B1ED-CB1E-4CDE-A73D-C19454EB77C2}"/>
              </a:ext>
            </a:extLst>
          </p:cNvPr>
          <p:cNvSpPr>
            <a:spLocks noGrp="1"/>
          </p:cNvSpPr>
          <p:nvPr>
            <p:ph idx="1"/>
          </p:nvPr>
        </p:nvSpPr>
        <p:spPr>
          <a:xfrm>
            <a:off x="457200" y="1295400"/>
            <a:ext cx="8229600" cy="1845568"/>
          </a:xfrm>
        </p:spPr>
        <p:txBody>
          <a:bodyPr>
            <a:normAutofit fontScale="62500" lnSpcReduction="20000"/>
          </a:bodyPr>
          <a:lstStyle/>
          <a:p>
            <a:r>
              <a:rPr lang="en-US" dirty="0"/>
              <a:t>Two stage method (Faster R-CNN) get the best accuracy, but are slower</a:t>
            </a:r>
          </a:p>
          <a:p>
            <a:r>
              <a:rPr lang="en-US" dirty="0"/>
              <a:t>Single-stage methods (SSD) are much faster, but don’t perform as well</a:t>
            </a:r>
          </a:p>
          <a:p>
            <a:r>
              <a:rPr lang="en-US" dirty="0"/>
              <a:t>Bigger backbones improve performance, but are slower</a:t>
            </a:r>
          </a:p>
          <a:p>
            <a:r>
              <a:rPr lang="en-US" dirty="0"/>
              <a:t>Diminishing returns for slower methods</a:t>
            </a:r>
            <a:endParaRPr lang="en-SE" dirty="0"/>
          </a:p>
        </p:txBody>
      </p:sp>
      <p:sp>
        <p:nvSpPr>
          <p:cNvPr id="4" name="Slide Number Placeholder 3">
            <a:extLst>
              <a:ext uri="{FF2B5EF4-FFF2-40B4-BE49-F238E27FC236}">
                <a16:creationId xmlns:a16="http://schemas.microsoft.com/office/drawing/2014/main" id="{6F4AED21-C3EA-49A1-972D-35544358BF69}"/>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8" name="Picture 7">
            <a:extLst>
              <a:ext uri="{FF2B5EF4-FFF2-40B4-BE49-F238E27FC236}">
                <a16:creationId xmlns:a16="http://schemas.microsoft.com/office/drawing/2014/main" id="{FCBB008F-2D01-495E-9860-FEE3B8468940}"/>
              </a:ext>
            </a:extLst>
          </p:cNvPr>
          <p:cNvPicPr>
            <a:picLocks noChangeAspect="1"/>
          </p:cNvPicPr>
          <p:nvPr/>
        </p:nvPicPr>
        <p:blipFill>
          <a:blip r:embed="rId2"/>
          <a:stretch>
            <a:fillRect/>
          </a:stretch>
        </p:blipFill>
        <p:spPr>
          <a:xfrm>
            <a:off x="1385900" y="3076402"/>
            <a:ext cx="6372200" cy="3697601"/>
          </a:xfrm>
          <a:prstGeom prst="rect">
            <a:avLst/>
          </a:prstGeom>
        </p:spPr>
      </p:pic>
      <p:sp>
        <p:nvSpPr>
          <p:cNvPr id="5" name="TextBox 4">
            <a:extLst>
              <a:ext uri="{FF2B5EF4-FFF2-40B4-BE49-F238E27FC236}">
                <a16:creationId xmlns:a16="http://schemas.microsoft.com/office/drawing/2014/main" id="{F3663B41-1776-40E2-A7F5-B434E6D853F6}"/>
              </a:ext>
            </a:extLst>
          </p:cNvPr>
          <p:cNvSpPr txBox="1"/>
          <p:nvPr/>
        </p:nvSpPr>
        <p:spPr>
          <a:xfrm>
            <a:off x="7308304" y="6336687"/>
            <a:ext cx="1443024" cy="261610"/>
          </a:xfrm>
          <a:prstGeom prst="rect">
            <a:avLst/>
          </a:prstGeom>
          <a:noFill/>
        </p:spPr>
        <p:txBody>
          <a:bodyPr wrap="none" rtlCol="0">
            <a:spAutoFit/>
          </a:bodyPr>
          <a:lstStyle/>
          <a:p>
            <a:r>
              <a:rPr lang="en-US" sz="1100" dirty="0"/>
              <a:t>Inference Time (</a:t>
            </a:r>
            <a:r>
              <a:rPr lang="en-US" sz="1100" dirty="0" err="1"/>
              <a:t>ms</a:t>
            </a:r>
            <a:r>
              <a:rPr lang="en-US" sz="1100" dirty="0"/>
              <a:t>)</a:t>
            </a:r>
            <a:endParaRPr lang="en-SE" sz="1100" dirty="0"/>
          </a:p>
        </p:txBody>
      </p:sp>
    </p:spTree>
    <p:extLst>
      <p:ext uri="{BB962C8B-B14F-4D97-AF65-F5344CB8AC3E}">
        <p14:creationId xmlns:p14="http://schemas.microsoft.com/office/powerpoint/2010/main" val="3463184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t>Object detection</a:t>
            </a:r>
          </a:p>
          <a:p>
            <a:r>
              <a:rPr lang="en-US" dirty="0">
                <a:solidFill>
                  <a:srgbClr val="FF0000"/>
                </a:solidFill>
              </a:rPr>
              <a:t>Segmentation</a:t>
            </a:r>
            <a:endParaRPr lang="en-SE" dirty="0">
              <a:solidFill>
                <a:srgbClr val="FF0000"/>
              </a:solidFill>
            </a:endParaRPr>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1030" name="Picture 6">
            <a:extLst>
              <a:ext uri="{FF2B5EF4-FFF2-40B4-BE49-F238E27FC236}">
                <a16:creationId xmlns:a16="http://schemas.microsoft.com/office/drawing/2014/main" id="{B097686F-CCB7-429F-A22B-C633E4507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41603"/>
            <a:ext cx="7776864" cy="3888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669C55-8A42-407B-BF45-C384F7156206}"/>
              </a:ext>
            </a:extLst>
          </p:cNvPr>
          <p:cNvSpPr txBox="1"/>
          <p:nvPr/>
        </p:nvSpPr>
        <p:spPr>
          <a:xfrm>
            <a:off x="1605221" y="6619302"/>
            <a:ext cx="6400800" cy="253916"/>
          </a:xfrm>
          <a:prstGeom prst="rect">
            <a:avLst/>
          </a:prstGeom>
          <a:noFill/>
        </p:spPr>
        <p:txBody>
          <a:bodyPr wrap="square">
            <a:spAutoFit/>
          </a:bodyPr>
          <a:lstStyle/>
          <a:p>
            <a:r>
              <a:rPr lang="en-SE" sz="1050" dirty="0"/>
              <a:t>https://medium.com/hackernoon/semantic-segmentation-datasets-for-autonomous-driving-1182ebd2aff0</a:t>
            </a:r>
          </a:p>
        </p:txBody>
      </p:sp>
    </p:spTree>
    <p:extLst>
      <p:ext uri="{BB962C8B-B14F-4D97-AF65-F5344CB8AC3E}">
        <p14:creationId xmlns:p14="http://schemas.microsoft.com/office/powerpoint/2010/main" val="1361843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1FCA-71BF-48FD-977E-04B898DB8E2F}"/>
              </a:ext>
            </a:extLst>
          </p:cNvPr>
          <p:cNvSpPr>
            <a:spLocks noGrp="1"/>
          </p:cNvSpPr>
          <p:nvPr>
            <p:ph type="title"/>
          </p:nvPr>
        </p:nvSpPr>
        <p:spPr/>
        <p:txBody>
          <a:bodyPr/>
          <a:lstStyle/>
          <a:p>
            <a:r>
              <a:rPr lang="en-US" sz="3600" dirty="0"/>
              <a:t>Semantic Segmentation: Task Definition</a:t>
            </a:r>
            <a:endParaRPr lang="en-SE" sz="3600" dirty="0"/>
          </a:p>
        </p:txBody>
      </p:sp>
      <p:sp>
        <p:nvSpPr>
          <p:cNvPr id="3" name="Content Placeholder 2">
            <a:extLst>
              <a:ext uri="{FF2B5EF4-FFF2-40B4-BE49-F238E27FC236}">
                <a16:creationId xmlns:a16="http://schemas.microsoft.com/office/drawing/2014/main" id="{D26C99BC-FFDE-4AEC-9BD6-DBF2E6FB4DC8}"/>
              </a:ext>
            </a:extLst>
          </p:cNvPr>
          <p:cNvSpPr>
            <a:spLocks noGrp="1"/>
          </p:cNvSpPr>
          <p:nvPr>
            <p:ph idx="1"/>
          </p:nvPr>
        </p:nvSpPr>
        <p:spPr>
          <a:xfrm>
            <a:off x="457200" y="1295400"/>
            <a:ext cx="8229600" cy="1341512"/>
          </a:xfrm>
        </p:spPr>
        <p:txBody>
          <a:bodyPr>
            <a:normAutofit/>
          </a:bodyPr>
          <a:lstStyle/>
          <a:p>
            <a:r>
              <a:rPr lang="en-US" sz="2400" dirty="0"/>
              <a:t>Label each pixel in the image with a class label </a:t>
            </a:r>
          </a:p>
          <a:p>
            <a:r>
              <a:rPr lang="en-US" sz="2400" dirty="0"/>
              <a:t>Don’t differentiate among multiple instances (e.g., pixels of the 2 cows are given the same label)</a:t>
            </a:r>
            <a:endParaRPr lang="en-SE" sz="2400" dirty="0"/>
          </a:p>
        </p:txBody>
      </p:sp>
      <p:sp>
        <p:nvSpPr>
          <p:cNvPr id="4" name="Slide Number Placeholder 3">
            <a:extLst>
              <a:ext uri="{FF2B5EF4-FFF2-40B4-BE49-F238E27FC236}">
                <a16:creationId xmlns:a16="http://schemas.microsoft.com/office/drawing/2014/main" id="{E605F2E1-FD5F-4525-9917-017654DFEB6B}"/>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A3A70A66-90C1-4A46-BA6A-93BF68079293}"/>
              </a:ext>
            </a:extLst>
          </p:cNvPr>
          <p:cNvPicPr>
            <a:picLocks noChangeAspect="1"/>
          </p:cNvPicPr>
          <p:nvPr/>
        </p:nvPicPr>
        <p:blipFill>
          <a:blip r:embed="rId3"/>
          <a:stretch>
            <a:fillRect/>
          </a:stretch>
        </p:blipFill>
        <p:spPr>
          <a:xfrm>
            <a:off x="1944831" y="2564904"/>
            <a:ext cx="5254337" cy="4137562"/>
          </a:xfrm>
          <a:prstGeom prst="rect">
            <a:avLst/>
          </a:prstGeom>
        </p:spPr>
      </p:pic>
    </p:spTree>
    <p:extLst>
      <p:ext uri="{BB962C8B-B14F-4D97-AF65-F5344CB8AC3E}">
        <p14:creationId xmlns:p14="http://schemas.microsoft.com/office/powerpoint/2010/main" val="1041628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ACBAA-01B0-4282-A65D-948006E74CE3}"/>
              </a:ext>
            </a:extLst>
          </p:cNvPr>
          <p:cNvSpPr>
            <a:spLocks noGrp="1"/>
          </p:cNvSpPr>
          <p:nvPr>
            <p:ph type="title"/>
          </p:nvPr>
        </p:nvSpPr>
        <p:spPr/>
        <p:txBody>
          <a:bodyPr/>
          <a:lstStyle/>
          <a:p>
            <a:r>
              <a:rPr lang="en-US" dirty="0"/>
              <a:t>An Early Approach: Sliding Windows</a:t>
            </a:r>
            <a:endParaRPr lang="en-SE" dirty="0"/>
          </a:p>
        </p:txBody>
      </p:sp>
      <p:sp>
        <p:nvSpPr>
          <p:cNvPr id="3" name="Content Placeholder 2">
            <a:extLst>
              <a:ext uri="{FF2B5EF4-FFF2-40B4-BE49-F238E27FC236}">
                <a16:creationId xmlns:a16="http://schemas.microsoft.com/office/drawing/2014/main" id="{D5CB03B3-C36C-4AC8-AB56-BB5E65C46264}"/>
              </a:ext>
            </a:extLst>
          </p:cNvPr>
          <p:cNvSpPr>
            <a:spLocks noGrp="1"/>
          </p:cNvSpPr>
          <p:nvPr>
            <p:ph idx="1"/>
          </p:nvPr>
        </p:nvSpPr>
        <p:spPr/>
        <p:txBody>
          <a:bodyPr/>
          <a:lstStyle/>
          <a:p>
            <a:r>
              <a:rPr lang="en-US" dirty="0"/>
              <a:t>Slide a box across the image, and apply a CNN to classify each crop’s center pixel</a:t>
            </a:r>
          </a:p>
          <a:p>
            <a:r>
              <a:rPr lang="en-US" dirty="0"/>
              <a:t>Computationally inefficient </a:t>
            </a:r>
          </a:p>
          <a:p>
            <a:endParaRPr lang="en-US" dirty="0"/>
          </a:p>
          <a:p>
            <a:endParaRPr lang="en-SE" dirty="0"/>
          </a:p>
        </p:txBody>
      </p:sp>
      <p:sp>
        <p:nvSpPr>
          <p:cNvPr id="4" name="Slide Number Placeholder 3">
            <a:extLst>
              <a:ext uri="{FF2B5EF4-FFF2-40B4-BE49-F238E27FC236}">
                <a16:creationId xmlns:a16="http://schemas.microsoft.com/office/drawing/2014/main" id="{09976EB0-0B8D-449C-9239-4F89FAC91947}"/>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C8A2DAEF-7EB4-468D-82DF-EBEF8419EA1A}"/>
              </a:ext>
            </a:extLst>
          </p:cNvPr>
          <p:cNvPicPr>
            <a:picLocks noChangeAspect="1"/>
          </p:cNvPicPr>
          <p:nvPr/>
        </p:nvPicPr>
        <p:blipFill>
          <a:blip r:embed="rId3"/>
          <a:stretch>
            <a:fillRect/>
          </a:stretch>
        </p:blipFill>
        <p:spPr>
          <a:xfrm>
            <a:off x="560841" y="3020515"/>
            <a:ext cx="8125959" cy="3562847"/>
          </a:xfrm>
          <a:prstGeom prst="rect">
            <a:avLst/>
          </a:prstGeom>
        </p:spPr>
      </p:pic>
    </p:spTree>
    <p:extLst>
      <p:ext uri="{BB962C8B-B14F-4D97-AF65-F5344CB8AC3E}">
        <p14:creationId xmlns:p14="http://schemas.microsoft.com/office/powerpoint/2010/main" val="3674899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212F-6E73-4B70-958A-7C955A4C7D6F}"/>
              </a:ext>
            </a:extLst>
          </p:cNvPr>
          <p:cNvSpPr>
            <a:spLocks noGrp="1"/>
          </p:cNvSpPr>
          <p:nvPr>
            <p:ph type="title"/>
          </p:nvPr>
        </p:nvSpPr>
        <p:spPr/>
        <p:txBody>
          <a:bodyPr/>
          <a:lstStyle/>
          <a:p>
            <a:r>
              <a:rPr lang="en-US" dirty="0"/>
              <a:t>Fully Convolutional Network (FCN)</a:t>
            </a:r>
            <a:endParaRPr lang="en-SE" dirty="0"/>
          </a:p>
        </p:txBody>
      </p:sp>
      <p:sp>
        <p:nvSpPr>
          <p:cNvPr id="3" name="Content Placeholder 2">
            <a:extLst>
              <a:ext uri="{FF2B5EF4-FFF2-40B4-BE49-F238E27FC236}">
                <a16:creationId xmlns:a16="http://schemas.microsoft.com/office/drawing/2014/main" id="{3ECF7462-7976-4CFE-93A2-3D654DF7D9DC}"/>
              </a:ext>
            </a:extLst>
          </p:cNvPr>
          <p:cNvSpPr>
            <a:spLocks noGrp="1"/>
          </p:cNvSpPr>
          <p:nvPr>
            <p:ph idx="1"/>
          </p:nvPr>
        </p:nvSpPr>
        <p:spPr>
          <a:xfrm>
            <a:off x="457200" y="1143000"/>
            <a:ext cx="8229600" cy="2862064"/>
          </a:xfrm>
        </p:spPr>
        <p:txBody>
          <a:bodyPr>
            <a:normAutofit fontScale="77500" lnSpcReduction="20000"/>
          </a:bodyPr>
          <a:lstStyle/>
          <a:p>
            <a:r>
              <a:rPr lang="en-US" dirty="0"/>
              <a:t>A CNN with only CONV layers, no FC layer, for making predictions for all pixels all at once. Loss function is per-pixel Cross-Entropy loss</a:t>
            </a:r>
          </a:p>
          <a:p>
            <a:pPr lvl="1"/>
            <a:r>
              <a:rPr lang="en-US" dirty="0"/>
              <a:t>Problem #1: Effective receptive field size grows linearly in the feedforward direction with number of conv layers: with L 3x3 conv layers, receptive field grows slowly as 2L+1 (3, 5, 7…)</a:t>
            </a:r>
          </a:p>
          <a:p>
            <a:pPr lvl="1"/>
            <a:r>
              <a:rPr lang="en-US" dirty="0"/>
              <a:t>Problem #2: Convolution on high-res images without </a:t>
            </a:r>
            <a:r>
              <a:rPr lang="en-US" dirty="0" err="1"/>
              <a:t>downsampling</a:t>
            </a:r>
            <a:r>
              <a:rPr lang="en-US" dirty="0"/>
              <a:t> is expensive</a:t>
            </a:r>
          </a:p>
        </p:txBody>
      </p:sp>
      <p:sp>
        <p:nvSpPr>
          <p:cNvPr id="4" name="Slide Number Placeholder 3">
            <a:extLst>
              <a:ext uri="{FF2B5EF4-FFF2-40B4-BE49-F238E27FC236}">
                <a16:creationId xmlns:a16="http://schemas.microsoft.com/office/drawing/2014/main" id="{057928A1-04FE-423B-AB1A-21B7091DB62A}"/>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057B96A7-E593-4A55-893E-2ED729797BDB}"/>
              </a:ext>
            </a:extLst>
          </p:cNvPr>
          <p:cNvPicPr>
            <a:picLocks noChangeAspect="1"/>
          </p:cNvPicPr>
          <p:nvPr/>
        </p:nvPicPr>
        <p:blipFill>
          <a:blip r:embed="rId3"/>
          <a:stretch>
            <a:fillRect/>
          </a:stretch>
        </p:blipFill>
        <p:spPr>
          <a:xfrm>
            <a:off x="60176" y="3891943"/>
            <a:ext cx="8964488" cy="2670983"/>
          </a:xfrm>
          <a:prstGeom prst="rect">
            <a:avLst/>
          </a:prstGeom>
        </p:spPr>
      </p:pic>
    </p:spTree>
    <p:extLst>
      <p:ext uri="{BB962C8B-B14F-4D97-AF65-F5344CB8AC3E}">
        <p14:creationId xmlns:p14="http://schemas.microsoft.com/office/powerpoint/2010/main" val="764521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2931C-8E41-FFB0-2284-968397B17523}"/>
              </a:ext>
            </a:extLst>
          </p:cNvPr>
          <p:cNvSpPr>
            <a:spLocks noGrp="1"/>
          </p:cNvSpPr>
          <p:nvPr>
            <p:ph type="title"/>
          </p:nvPr>
        </p:nvSpPr>
        <p:spPr>
          <a:xfrm>
            <a:off x="457200" y="116632"/>
            <a:ext cx="8229600" cy="868362"/>
          </a:xfrm>
        </p:spPr>
        <p:txBody>
          <a:bodyPr/>
          <a:lstStyle/>
          <a:p>
            <a:r>
              <a:rPr lang="en-US" dirty="0"/>
              <a:t>FCN Example</a:t>
            </a:r>
            <a:endParaRPr lang="en-SE" dirty="0"/>
          </a:p>
        </p:txBody>
      </p:sp>
      <p:sp>
        <p:nvSpPr>
          <p:cNvPr id="3" name="Content Placeholder 2">
            <a:extLst>
              <a:ext uri="{FF2B5EF4-FFF2-40B4-BE49-F238E27FC236}">
                <a16:creationId xmlns:a16="http://schemas.microsoft.com/office/drawing/2014/main" id="{68276FEA-9ED8-135B-D653-1835D55EC326}"/>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C53D726-951F-C8BA-F4E3-CFC635F5D6C0}"/>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5" name="Picture 4">
            <a:extLst>
              <a:ext uri="{FF2B5EF4-FFF2-40B4-BE49-F238E27FC236}">
                <a16:creationId xmlns:a16="http://schemas.microsoft.com/office/drawing/2014/main" id="{F31EB1E4-3683-364E-8515-B8C18B59E1A5}"/>
              </a:ext>
            </a:extLst>
          </p:cNvPr>
          <p:cNvPicPr>
            <a:picLocks noChangeAspect="1"/>
          </p:cNvPicPr>
          <p:nvPr/>
        </p:nvPicPr>
        <p:blipFill>
          <a:blip r:embed="rId2"/>
          <a:stretch>
            <a:fillRect/>
          </a:stretch>
        </p:blipFill>
        <p:spPr>
          <a:xfrm>
            <a:off x="899592" y="2522230"/>
            <a:ext cx="7518710" cy="4267051"/>
          </a:xfrm>
          <a:prstGeom prst="rect">
            <a:avLst/>
          </a:prstGeom>
        </p:spPr>
      </p:pic>
      <p:pic>
        <p:nvPicPr>
          <p:cNvPr id="6" name="Picture 5">
            <a:extLst>
              <a:ext uri="{FF2B5EF4-FFF2-40B4-BE49-F238E27FC236}">
                <a16:creationId xmlns:a16="http://schemas.microsoft.com/office/drawing/2014/main" id="{C59A6B5F-BE17-D72B-ADFE-B833147A6AD8}"/>
              </a:ext>
            </a:extLst>
          </p:cNvPr>
          <p:cNvPicPr>
            <a:picLocks noChangeAspect="1"/>
          </p:cNvPicPr>
          <p:nvPr/>
        </p:nvPicPr>
        <p:blipFill>
          <a:blip r:embed="rId3"/>
          <a:stretch>
            <a:fillRect/>
          </a:stretch>
        </p:blipFill>
        <p:spPr>
          <a:xfrm>
            <a:off x="1704020" y="922389"/>
            <a:ext cx="5735960" cy="1709038"/>
          </a:xfrm>
          <a:prstGeom prst="rect">
            <a:avLst/>
          </a:prstGeom>
        </p:spPr>
      </p:pic>
      <p:cxnSp>
        <p:nvCxnSpPr>
          <p:cNvPr id="10" name="Straight Arrow Connector 9">
            <a:extLst>
              <a:ext uri="{FF2B5EF4-FFF2-40B4-BE49-F238E27FC236}">
                <a16:creationId xmlns:a16="http://schemas.microsoft.com/office/drawing/2014/main" id="{AD2898A4-CF52-486E-BE69-66CD62BE08C3}"/>
              </a:ext>
            </a:extLst>
          </p:cNvPr>
          <p:cNvCxnSpPr>
            <a:cxnSpLocks/>
          </p:cNvCxnSpPr>
          <p:nvPr/>
        </p:nvCxnSpPr>
        <p:spPr bwMode="auto">
          <a:xfrm>
            <a:off x="5724128" y="1776908"/>
            <a:ext cx="1368152" cy="1148036"/>
          </a:xfrm>
          <a:prstGeom prst="straightConnector1">
            <a:avLst/>
          </a:prstGeom>
          <a:noFill/>
          <a:ln w="12700" cap="flat" cmpd="sng" algn="ctr">
            <a:solidFill>
              <a:srgbClr val="C00000"/>
            </a:solidFill>
            <a:prstDash val="lgDash"/>
            <a:round/>
            <a:headEnd type="none" w="med" len="med"/>
            <a:tailEnd type="triangle"/>
          </a:ln>
          <a:effectLst/>
        </p:spPr>
      </p:cxnSp>
      <p:cxnSp>
        <p:nvCxnSpPr>
          <p:cNvPr id="12" name="Straight Arrow Connector 11">
            <a:extLst>
              <a:ext uri="{FF2B5EF4-FFF2-40B4-BE49-F238E27FC236}">
                <a16:creationId xmlns:a16="http://schemas.microsoft.com/office/drawing/2014/main" id="{D5778928-D6D7-0306-9EF9-8441CDA6761D}"/>
              </a:ext>
            </a:extLst>
          </p:cNvPr>
          <p:cNvCxnSpPr>
            <a:cxnSpLocks/>
          </p:cNvCxnSpPr>
          <p:nvPr/>
        </p:nvCxnSpPr>
        <p:spPr bwMode="auto">
          <a:xfrm flipH="1">
            <a:off x="1979712" y="1776908"/>
            <a:ext cx="3096344" cy="1220044"/>
          </a:xfrm>
          <a:prstGeom prst="straightConnector1">
            <a:avLst/>
          </a:prstGeom>
          <a:noFill/>
          <a:ln w="12700" cap="flat" cmpd="sng" algn="ctr">
            <a:solidFill>
              <a:srgbClr val="C00000"/>
            </a:solidFill>
            <a:prstDash val="lgDash"/>
            <a:round/>
            <a:headEnd type="none" w="med" len="med"/>
            <a:tailEnd type="triangle"/>
          </a:ln>
          <a:effectLst/>
        </p:spPr>
      </p:cxnSp>
    </p:spTree>
    <p:extLst>
      <p:ext uri="{BB962C8B-B14F-4D97-AF65-F5344CB8AC3E}">
        <p14:creationId xmlns:p14="http://schemas.microsoft.com/office/powerpoint/2010/main" val="14725879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DC24-5CB6-4F01-B9BB-AC70FB5D0A8B}"/>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4C7BA1DE-A4A5-46EC-9E1A-FC54E4953945}"/>
              </a:ext>
            </a:extLst>
          </p:cNvPr>
          <p:cNvSpPr>
            <a:spLocks noGrp="1"/>
          </p:cNvSpPr>
          <p:nvPr>
            <p:ph idx="1"/>
          </p:nvPr>
        </p:nvSpPr>
        <p:spPr>
          <a:xfrm>
            <a:off x="457200" y="1295399"/>
            <a:ext cx="8229600" cy="2753445"/>
          </a:xfrm>
        </p:spPr>
        <p:txBody>
          <a:bodyPr>
            <a:normAutofit fontScale="85000" lnSpcReduction="20000"/>
          </a:bodyPr>
          <a:lstStyle/>
          <a:p>
            <a:r>
              <a:rPr lang="en-US" dirty="0"/>
              <a:t>A CNN with CONV layers that perform </a:t>
            </a:r>
            <a:r>
              <a:rPr lang="en-US" dirty="0" err="1"/>
              <a:t>downsampling</a:t>
            </a:r>
            <a:r>
              <a:rPr lang="en-US" dirty="0"/>
              <a:t> followed by </a:t>
            </a:r>
            <a:r>
              <a:rPr lang="en-US" dirty="0" err="1"/>
              <a:t>upsampling</a:t>
            </a:r>
            <a:endParaRPr lang="en-US" dirty="0"/>
          </a:p>
          <a:p>
            <a:pPr lvl="1"/>
            <a:r>
              <a:rPr lang="en-US" dirty="0" err="1"/>
              <a:t>Downsampling</a:t>
            </a:r>
            <a:r>
              <a:rPr lang="en-US" dirty="0"/>
              <a:t> (with pooling or </a:t>
            </a:r>
            <a:r>
              <a:rPr lang="en-US" dirty="0" err="1"/>
              <a:t>strided</a:t>
            </a:r>
            <a:r>
              <a:rPr lang="en-US" dirty="0"/>
              <a:t> convolution) allows effective receptive field size to grow more quickly in the feedforward direction. It also leads to more efficient computation </a:t>
            </a:r>
          </a:p>
          <a:p>
            <a:pPr lvl="1"/>
            <a:r>
              <a:rPr lang="en-US" dirty="0" err="1"/>
              <a:t>Upsampling</a:t>
            </a:r>
            <a:r>
              <a:rPr lang="en-US" dirty="0"/>
              <a:t> with interpolation or transposed convolution to get output with the same size as input</a:t>
            </a:r>
            <a:endParaRPr lang="en-SE" dirty="0"/>
          </a:p>
        </p:txBody>
      </p:sp>
      <p:sp>
        <p:nvSpPr>
          <p:cNvPr id="4" name="Slide Number Placeholder 3">
            <a:extLst>
              <a:ext uri="{FF2B5EF4-FFF2-40B4-BE49-F238E27FC236}">
                <a16:creationId xmlns:a16="http://schemas.microsoft.com/office/drawing/2014/main" id="{7D18C84E-3434-483B-865B-D5F93F07261D}"/>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6" name="Picture 5">
            <a:extLst>
              <a:ext uri="{FF2B5EF4-FFF2-40B4-BE49-F238E27FC236}">
                <a16:creationId xmlns:a16="http://schemas.microsoft.com/office/drawing/2014/main" id="{CB9B7AE8-19A2-4CAE-B820-51FB63A636EC}"/>
              </a:ext>
            </a:extLst>
          </p:cNvPr>
          <p:cNvPicPr>
            <a:picLocks noChangeAspect="1"/>
          </p:cNvPicPr>
          <p:nvPr/>
        </p:nvPicPr>
        <p:blipFill>
          <a:blip r:embed="rId2"/>
          <a:stretch>
            <a:fillRect/>
          </a:stretch>
        </p:blipFill>
        <p:spPr>
          <a:xfrm>
            <a:off x="72659" y="4048845"/>
            <a:ext cx="8995141" cy="2489802"/>
          </a:xfrm>
          <a:prstGeom prst="rect">
            <a:avLst/>
          </a:prstGeom>
        </p:spPr>
      </p:pic>
      <p:sp>
        <p:nvSpPr>
          <p:cNvPr id="5" name="TextBox 4">
            <a:extLst>
              <a:ext uri="{FF2B5EF4-FFF2-40B4-BE49-F238E27FC236}">
                <a16:creationId xmlns:a16="http://schemas.microsoft.com/office/drawing/2014/main" id="{8272114B-D25C-48DA-A9D7-531C543B89CA}"/>
              </a:ext>
            </a:extLst>
          </p:cNvPr>
          <p:cNvSpPr txBox="1"/>
          <p:nvPr/>
        </p:nvSpPr>
        <p:spPr>
          <a:xfrm>
            <a:off x="3419872" y="5805264"/>
            <a:ext cx="1440160" cy="323242"/>
          </a:xfrm>
          <a:prstGeom prst="rect">
            <a:avLst/>
          </a:prstGeom>
          <a:solidFill>
            <a:schemeClr val="bg1"/>
          </a:solidFill>
        </p:spPr>
        <p:txBody>
          <a:bodyPr wrap="square" rtlCol="0">
            <a:spAutoFit/>
          </a:bodyPr>
          <a:lstStyle/>
          <a:p>
            <a:r>
              <a:rPr lang="en-US" sz="1500" dirty="0"/>
              <a:t>D</a:t>
            </a:r>
            <a:r>
              <a:rPr lang="en-US" sz="1500" baseline="-25000" dirty="0"/>
              <a:t>3</a:t>
            </a:r>
            <a:r>
              <a:rPr lang="en-US" sz="1500" dirty="0"/>
              <a:t> x H/8 x W/8</a:t>
            </a:r>
            <a:endParaRPr lang="en-SE" sz="1500" dirty="0"/>
          </a:p>
        </p:txBody>
      </p:sp>
    </p:spTree>
    <p:extLst>
      <p:ext uri="{BB962C8B-B14F-4D97-AF65-F5344CB8AC3E}">
        <p14:creationId xmlns:p14="http://schemas.microsoft.com/office/powerpoint/2010/main" val="3551045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B025-E563-487B-B974-CBEB530BCD68}"/>
              </a:ext>
            </a:extLst>
          </p:cNvPr>
          <p:cNvSpPr>
            <a:spLocks noGrp="1"/>
          </p:cNvSpPr>
          <p:nvPr>
            <p:ph type="title"/>
          </p:nvPr>
        </p:nvSpPr>
        <p:spPr/>
        <p:txBody>
          <a:bodyPr/>
          <a:lstStyle/>
          <a:p>
            <a:r>
              <a:rPr lang="en-US" dirty="0" err="1"/>
              <a:t>Unpooling</a:t>
            </a:r>
            <a:r>
              <a:rPr lang="en-US" dirty="0"/>
              <a:t> for </a:t>
            </a:r>
            <a:r>
              <a:rPr lang="en-US" dirty="0" err="1"/>
              <a:t>Upsampling</a:t>
            </a:r>
            <a:r>
              <a:rPr lang="en-US" dirty="0"/>
              <a:t> </a:t>
            </a:r>
            <a:endParaRPr lang="en-SE" dirty="0"/>
          </a:p>
        </p:txBody>
      </p:sp>
      <p:sp>
        <p:nvSpPr>
          <p:cNvPr id="3" name="Content Placeholder 2">
            <a:extLst>
              <a:ext uri="{FF2B5EF4-FFF2-40B4-BE49-F238E27FC236}">
                <a16:creationId xmlns:a16="http://schemas.microsoft.com/office/drawing/2014/main" id="{D4C72378-26C7-477E-95DB-F621759B839E}"/>
              </a:ext>
            </a:extLst>
          </p:cNvPr>
          <p:cNvSpPr>
            <a:spLocks noGrp="1"/>
          </p:cNvSpPr>
          <p:nvPr>
            <p:ph idx="1"/>
          </p:nvPr>
        </p:nvSpPr>
        <p:spPr>
          <a:xfrm>
            <a:off x="457200" y="1295400"/>
            <a:ext cx="8229600" cy="1837690"/>
          </a:xfrm>
        </p:spPr>
        <p:txBody>
          <a:bodyPr>
            <a:normAutofit fontScale="92500"/>
          </a:bodyPr>
          <a:lstStyle/>
          <a:p>
            <a:r>
              <a:rPr lang="en-US" dirty="0" err="1"/>
              <a:t>Upsampling</a:t>
            </a:r>
            <a:r>
              <a:rPr lang="en-US" dirty="0"/>
              <a:t> from a 2x2 image to a 4x4 image, by either inserting 0s (Bed of Nails), or duplicating elements (Nearest Neighbor)</a:t>
            </a:r>
            <a:endParaRPr lang="en-SE" dirty="0"/>
          </a:p>
          <a:p>
            <a:endParaRPr lang="en-SE" dirty="0"/>
          </a:p>
        </p:txBody>
      </p:sp>
      <p:sp>
        <p:nvSpPr>
          <p:cNvPr id="4" name="Slide Number Placeholder 3">
            <a:extLst>
              <a:ext uri="{FF2B5EF4-FFF2-40B4-BE49-F238E27FC236}">
                <a16:creationId xmlns:a16="http://schemas.microsoft.com/office/drawing/2014/main" id="{DE754C85-B3CB-4BD6-84FF-0B211F4B4F25}"/>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7778E3B8-CC21-4E81-82F6-E192C6CA1AED}"/>
              </a:ext>
            </a:extLst>
          </p:cNvPr>
          <p:cNvPicPr>
            <a:picLocks noChangeAspect="1"/>
          </p:cNvPicPr>
          <p:nvPr/>
        </p:nvPicPr>
        <p:blipFill>
          <a:blip r:embed="rId2"/>
          <a:stretch>
            <a:fillRect/>
          </a:stretch>
        </p:blipFill>
        <p:spPr>
          <a:xfrm>
            <a:off x="38100" y="3133090"/>
            <a:ext cx="9067800" cy="3396945"/>
          </a:xfrm>
          <a:prstGeom prst="rect">
            <a:avLst/>
          </a:prstGeom>
        </p:spPr>
      </p:pic>
    </p:spTree>
    <p:extLst>
      <p:ext uri="{BB962C8B-B14F-4D97-AF65-F5344CB8AC3E}">
        <p14:creationId xmlns:p14="http://schemas.microsoft.com/office/powerpoint/2010/main" val="1417290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08E6-0225-41E0-BAAC-4EE562DC92A0}"/>
              </a:ext>
            </a:extLst>
          </p:cNvPr>
          <p:cNvSpPr>
            <a:spLocks noGrp="1"/>
          </p:cNvSpPr>
          <p:nvPr>
            <p:ph type="title"/>
          </p:nvPr>
        </p:nvSpPr>
        <p:spPr/>
        <p:txBody>
          <a:bodyPr/>
          <a:lstStyle/>
          <a:p>
            <a:r>
              <a:rPr lang="en-US" dirty="0"/>
              <a:t>Bilinear/Bicubic Interpolation for </a:t>
            </a:r>
            <a:r>
              <a:rPr lang="en-US" dirty="0" err="1"/>
              <a:t>Upsampling</a:t>
            </a:r>
            <a:endParaRPr lang="en-SE" dirty="0"/>
          </a:p>
        </p:txBody>
      </p:sp>
      <p:sp>
        <p:nvSpPr>
          <p:cNvPr id="3" name="Content Placeholder 2">
            <a:extLst>
              <a:ext uri="{FF2B5EF4-FFF2-40B4-BE49-F238E27FC236}">
                <a16:creationId xmlns:a16="http://schemas.microsoft.com/office/drawing/2014/main" id="{FADA2410-02AF-4AFA-97C1-8202895C7D88}"/>
              </a:ext>
            </a:extLst>
          </p:cNvPr>
          <p:cNvSpPr>
            <a:spLocks noGrp="1"/>
          </p:cNvSpPr>
          <p:nvPr>
            <p:ph idx="1"/>
          </p:nvPr>
        </p:nvSpPr>
        <p:spPr>
          <a:xfrm>
            <a:off x="457200" y="1295400"/>
            <a:ext cx="8229600" cy="2997696"/>
          </a:xfrm>
        </p:spPr>
        <p:txBody>
          <a:bodyPr>
            <a:normAutofit fontScale="92500"/>
          </a:bodyPr>
          <a:lstStyle/>
          <a:p>
            <a:r>
              <a:rPr lang="en-US" dirty="0" err="1"/>
              <a:t>Upsampling</a:t>
            </a:r>
            <a:r>
              <a:rPr lang="en-US" dirty="0"/>
              <a:t> from a 2x2 image to a 4x4 image with bilinear (left) and bicubic (right) interpolation, to generate smoother outputs</a:t>
            </a:r>
          </a:p>
          <a:p>
            <a:r>
              <a:rPr lang="en-US" dirty="0"/>
              <a:t>Each output element is computed as a linear or cubic combination of its closest neighbors; closer neighbors are given higher weights</a:t>
            </a:r>
          </a:p>
        </p:txBody>
      </p:sp>
      <p:sp>
        <p:nvSpPr>
          <p:cNvPr id="4" name="Slide Number Placeholder 3">
            <a:extLst>
              <a:ext uri="{FF2B5EF4-FFF2-40B4-BE49-F238E27FC236}">
                <a16:creationId xmlns:a16="http://schemas.microsoft.com/office/drawing/2014/main" id="{BF0990EE-A6B2-401A-8E2C-A938BB46EDF1}"/>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10" name="Picture 9">
            <a:extLst>
              <a:ext uri="{FF2B5EF4-FFF2-40B4-BE49-F238E27FC236}">
                <a16:creationId xmlns:a16="http://schemas.microsoft.com/office/drawing/2014/main" id="{33B57F1A-8226-4047-A98A-AED2959DFD88}"/>
              </a:ext>
            </a:extLst>
          </p:cNvPr>
          <p:cNvPicPr>
            <a:picLocks noChangeAspect="1"/>
          </p:cNvPicPr>
          <p:nvPr/>
        </p:nvPicPr>
        <p:blipFill>
          <a:blip r:embed="rId2"/>
          <a:stretch>
            <a:fillRect/>
          </a:stretch>
        </p:blipFill>
        <p:spPr>
          <a:xfrm>
            <a:off x="4575111" y="4293096"/>
            <a:ext cx="4390905" cy="2010606"/>
          </a:xfrm>
          <a:prstGeom prst="rect">
            <a:avLst/>
          </a:prstGeom>
        </p:spPr>
      </p:pic>
      <p:pic>
        <p:nvPicPr>
          <p:cNvPr id="12" name="Picture 11">
            <a:extLst>
              <a:ext uri="{FF2B5EF4-FFF2-40B4-BE49-F238E27FC236}">
                <a16:creationId xmlns:a16="http://schemas.microsoft.com/office/drawing/2014/main" id="{5AA5641F-2589-4550-96E4-BE90CDBAB64C}"/>
              </a:ext>
            </a:extLst>
          </p:cNvPr>
          <p:cNvPicPr>
            <a:picLocks noChangeAspect="1"/>
          </p:cNvPicPr>
          <p:nvPr/>
        </p:nvPicPr>
        <p:blipFill>
          <a:blip r:embed="rId3"/>
          <a:stretch>
            <a:fillRect/>
          </a:stretch>
        </p:blipFill>
        <p:spPr>
          <a:xfrm>
            <a:off x="94741" y="4338512"/>
            <a:ext cx="4292891" cy="1965190"/>
          </a:xfrm>
          <a:prstGeom prst="rect">
            <a:avLst/>
          </a:prstGeom>
        </p:spPr>
      </p:pic>
    </p:spTree>
    <p:extLst>
      <p:ext uri="{BB962C8B-B14F-4D97-AF65-F5344CB8AC3E}">
        <p14:creationId xmlns:p14="http://schemas.microsoft.com/office/powerpoint/2010/main" val="138596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5532-9079-4BD5-A10C-8C2328F5FA89}"/>
              </a:ext>
            </a:extLst>
          </p:cNvPr>
          <p:cNvSpPr>
            <a:spLocks noGrp="1"/>
          </p:cNvSpPr>
          <p:nvPr>
            <p:ph type="title"/>
          </p:nvPr>
        </p:nvSpPr>
        <p:spPr/>
        <p:txBody>
          <a:bodyPr/>
          <a:lstStyle/>
          <a:p>
            <a:r>
              <a:rPr lang="en-US" dirty="0"/>
              <a:t>Single-Object Detection</a:t>
            </a:r>
            <a:endParaRPr lang="en-SE" dirty="0"/>
          </a:p>
        </p:txBody>
      </p:sp>
      <p:sp>
        <p:nvSpPr>
          <p:cNvPr id="3" name="Content Placeholder 2">
            <a:extLst>
              <a:ext uri="{FF2B5EF4-FFF2-40B4-BE49-F238E27FC236}">
                <a16:creationId xmlns:a16="http://schemas.microsoft.com/office/drawing/2014/main" id="{91ABC59E-8587-405A-A0D9-BFB7C1AE69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0C613A-6799-4E4F-BE78-8FC7B8C6D4D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BC4E0AC0-396A-4396-B4B4-48248E287D07}"/>
              </a:ext>
            </a:extLst>
          </p:cNvPr>
          <p:cNvPicPr>
            <a:picLocks noChangeAspect="1"/>
          </p:cNvPicPr>
          <p:nvPr/>
        </p:nvPicPr>
        <p:blipFill>
          <a:blip r:embed="rId2"/>
          <a:stretch>
            <a:fillRect/>
          </a:stretch>
        </p:blipFill>
        <p:spPr>
          <a:xfrm>
            <a:off x="0" y="1183860"/>
            <a:ext cx="9144000" cy="4490280"/>
          </a:xfrm>
          <a:prstGeom prst="rect">
            <a:avLst/>
          </a:prstGeom>
        </p:spPr>
      </p:pic>
    </p:spTree>
    <p:extLst>
      <p:ext uri="{BB962C8B-B14F-4D97-AF65-F5344CB8AC3E}">
        <p14:creationId xmlns:p14="http://schemas.microsoft.com/office/powerpoint/2010/main" val="20646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6771-CFA9-4C71-96DC-DFA7D8A0BCC6}"/>
              </a:ext>
            </a:extLst>
          </p:cNvPr>
          <p:cNvSpPr>
            <a:spLocks noGrp="1"/>
          </p:cNvSpPr>
          <p:nvPr>
            <p:ph type="title"/>
          </p:nvPr>
        </p:nvSpPr>
        <p:spPr/>
        <p:txBody>
          <a:bodyPr/>
          <a:lstStyle/>
          <a:p>
            <a:r>
              <a:rPr lang="en-US" dirty="0"/>
              <a:t>Max </a:t>
            </a:r>
            <a:r>
              <a:rPr lang="en-US" dirty="0" err="1"/>
              <a:t>Unpooling</a:t>
            </a:r>
            <a:endParaRPr lang="en-SE" dirty="0"/>
          </a:p>
        </p:txBody>
      </p:sp>
      <p:sp>
        <p:nvSpPr>
          <p:cNvPr id="3" name="Content Placeholder 2">
            <a:extLst>
              <a:ext uri="{FF2B5EF4-FFF2-40B4-BE49-F238E27FC236}">
                <a16:creationId xmlns:a16="http://schemas.microsoft.com/office/drawing/2014/main" id="{8B75C606-9B35-480A-8B0F-D6690EC2980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0B6B1C8-EC57-4202-A9ED-201D04458CFD}"/>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5815588D-1075-4584-A70B-94D26979E88B}"/>
              </a:ext>
            </a:extLst>
          </p:cNvPr>
          <p:cNvPicPr>
            <a:picLocks noChangeAspect="1"/>
          </p:cNvPicPr>
          <p:nvPr/>
        </p:nvPicPr>
        <p:blipFill>
          <a:blip r:embed="rId2"/>
          <a:stretch>
            <a:fillRect/>
          </a:stretch>
        </p:blipFill>
        <p:spPr>
          <a:xfrm>
            <a:off x="0" y="1361465"/>
            <a:ext cx="9144000" cy="4135070"/>
          </a:xfrm>
          <a:prstGeom prst="rect">
            <a:avLst/>
          </a:prstGeom>
        </p:spPr>
      </p:pic>
    </p:spTree>
    <p:extLst>
      <p:ext uri="{BB962C8B-B14F-4D97-AF65-F5344CB8AC3E}">
        <p14:creationId xmlns:p14="http://schemas.microsoft.com/office/powerpoint/2010/main" val="1961797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21A2-85A8-42AD-8974-AEF1AC99F0BA}"/>
              </a:ext>
            </a:extLst>
          </p:cNvPr>
          <p:cNvSpPr>
            <a:spLocks noGrp="1"/>
          </p:cNvSpPr>
          <p:nvPr>
            <p:ph type="title"/>
          </p:nvPr>
        </p:nvSpPr>
        <p:spPr/>
        <p:txBody>
          <a:bodyPr/>
          <a:lstStyle/>
          <a:p>
            <a:r>
              <a:rPr lang="en-US" sz="3600" dirty="0"/>
              <a:t>Recall: Regular Convolution</a:t>
            </a:r>
            <a:endParaRPr lang="en-SE" sz="3600" dirty="0"/>
          </a:p>
        </p:txBody>
      </p:sp>
      <p:sp>
        <p:nvSpPr>
          <p:cNvPr id="3" name="Content Placeholder 2">
            <a:extLst>
              <a:ext uri="{FF2B5EF4-FFF2-40B4-BE49-F238E27FC236}">
                <a16:creationId xmlns:a16="http://schemas.microsoft.com/office/drawing/2014/main" id="{61FE0F11-2A95-4A8A-86FB-9208ADC67E9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3BB2ED-D05B-4AF7-8D81-733F03F0D59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8" name="Picture 7">
            <a:extLst>
              <a:ext uri="{FF2B5EF4-FFF2-40B4-BE49-F238E27FC236}">
                <a16:creationId xmlns:a16="http://schemas.microsoft.com/office/drawing/2014/main" id="{FD8673BB-9EF6-44F7-B80E-49E080392468}"/>
              </a:ext>
            </a:extLst>
          </p:cNvPr>
          <p:cNvPicPr>
            <a:picLocks noChangeAspect="1"/>
          </p:cNvPicPr>
          <p:nvPr/>
        </p:nvPicPr>
        <p:blipFill>
          <a:blip r:embed="rId2"/>
          <a:stretch>
            <a:fillRect/>
          </a:stretch>
        </p:blipFill>
        <p:spPr>
          <a:xfrm>
            <a:off x="236052" y="1913188"/>
            <a:ext cx="8671896" cy="4456245"/>
          </a:xfrm>
          <a:prstGeom prst="rect">
            <a:avLst/>
          </a:prstGeom>
        </p:spPr>
      </p:pic>
    </p:spTree>
    <p:extLst>
      <p:ext uri="{BB962C8B-B14F-4D97-AF65-F5344CB8AC3E}">
        <p14:creationId xmlns:p14="http://schemas.microsoft.com/office/powerpoint/2010/main" val="280142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4646-DB4C-41EC-96FD-157491875691}"/>
              </a:ext>
            </a:extLst>
          </p:cNvPr>
          <p:cNvSpPr>
            <a:spLocks noGrp="1"/>
          </p:cNvSpPr>
          <p:nvPr>
            <p:ph type="title"/>
          </p:nvPr>
        </p:nvSpPr>
        <p:spPr>
          <a:xfrm>
            <a:off x="457200" y="-171400"/>
            <a:ext cx="8229600" cy="868362"/>
          </a:xfrm>
        </p:spPr>
        <p:txBody>
          <a:bodyPr/>
          <a:lstStyle/>
          <a:p>
            <a:r>
              <a:rPr lang="en-US" sz="2800" dirty="0"/>
              <a:t>Learnable </a:t>
            </a:r>
            <a:r>
              <a:rPr lang="en-US" sz="2800" dirty="0" err="1"/>
              <a:t>Upsampling</a:t>
            </a:r>
            <a:r>
              <a:rPr lang="en-US" sz="2800" dirty="0"/>
              <a:t>: Transposed Convolution</a:t>
            </a:r>
            <a:endParaRPr lang="en-SE" sz="2800" dirty="0"/>
          </a:p>
        </p:txBody>
      </p:sp>
      <p:sp>
        <p:nvSpPr>
          <p:cNvPr id="3" name="Content Placeholder 2">
            <a:extLst>
              <a:ext uri="{FF2B5EF4-FFF2-40B4-BE49-F238E27FC236}">
                <a16:creationId xmlns:a16="http://schemas.microsoft.com/office/drawing/2014/main" id="{1FA1BAEB-5F5E-47D9-9BB8-65367B37EF11}"/>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A378FB-71F2-4098-9FB3-6C5754A0665E}"/>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5BA29BFD-3F16-4CCE-A867-7254C34A17AD}"/>
              </a:ext>
            </a:extLst>
          </p:cNvPr>
          <p:cNvPicPr>
            <a:picLocks noChangeAspect="1"/>
          </p:cNvPicPr>
          <p:nvPr/>
        </p:nvPicPr>
        <p:blipFill>
          <a:blip r:embed="rId2"/>
          <a:stretch>
            <a:fillRect/>
          </a:stretch>
        </p:blipFill>
        <p:spPr>
          <a:xfrm>
            <a:off x="1331640" y="523838"/>
            <a:ext cx="6817600" cy="3135950"/>
          </a:xfrm>
          <a:prstGeom prst="rect">
            <a:avLst/>
          </a:prstGeom>
        </p:spPr>
      </p:pic>
      <p:pic>
        <p:nvPicPr>
          <p:cNvPr id="8" name="Picture 7">
            <a:extLst>
              <a:ext uri="{FF2B5EF4-FFF2-40B4-BE49-F238E27FC236}">
                <a16:creationId xmlns:a16="http://schemas.microsoft.com/office/drawing/2014/main" id="{31C71D5C-48D4-49C3-9A20-187B3DC36FE0}"/>
              </a:ext>
            </a:extLst>
          </p:cNvPr>
          <p:cNvPicPr>
            <a:picLocks noChangeAspect="1"/>
          </p:cNvPicPr>
          <p:nvPr/>
        </p:nvPicPr>
        <p:blipFill>
          <a:blip r:embed="rId3"/>
          <a:stretch>
            <a:fillRect/>
          </a:stretch>
        </p:blipFill>
        <p:spPr>
          <a:xfrm>
            <a:off x="1331640" y="3671723"/>
            <a:ext cx="6817600" cy="3136532"/>
          </a:xfrm>
          <a:prstGeom prst="rect">
            <a:avLst/>
          </a:prstGeom>
        </p:spPr>
      </p:pic>
      <p:grpSp>
        <p:nvGrpSpPr>
          <p:cNvPr id="9" name="Group 8">
            <a:extLst>
              <a:ext uri="{FF2B5EF4-FFF2-40B4-BE49-F238E27FC236}">
                <a16:creationId xmlns:a16="http://schemas.microsoft.com/office/drawing/2014/main" id="{3E2E5E17-8C9C-8CD3-FABB-F6170DC61D7D}"/>
              </a:ext>
            </a:extLst>
          </p:cNvPr>
          <p:cNvGrpSpPr/>
          <p:nvPr/>
        </p:nvGrpSpPr>
        <p:grpSpPr>
          <a:xfrm>
            <a:off x="5474548" y="4195921"/>
            <a:ext cx="2193796" cy="2243852"/>
            <a:chOff x="5474548" y="4195921"/>
            <a:chExt cx="2193796" cy="2243852"/>
          </a:xfrm>
        </p:grpSpPr>
        <p:sp>
          <p:nvSpPr>
            <p:cNvPr id="5" name="Rectangle 4">
              <a:extLst>
                <a:ext uri="{FF2B5EF4-FFF2-40B4-BE49-F238E27FC236}">
                  <a16:creationId xmlns:a16="http://schemas.microsoft.com/office/drawing/2014/main" id="{006B938D-3F54-BDBA-3CDD-C039246454BE}"/>
                </a:ext>
              </a:extLst>
            </p:cNvPr>
            <p:cNvSpPr/>
            <p:nvPr/>
          </p:nvSpPr>
          <p:spPr bwMode="auto">
            <a:xfrm>
              <a:off x="5474548" y="4195921"/>
              <a:ext cx="2193796" cy="432048"/>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CBF97F7-CF9B-C567-F350-3A393984237D}"/>
                </a:ext>
              </a:extLst>
            </p:cNvPr>
            <p:cNvSpPr/>
            <p:nvPr/>
          </p:nvSpPr>
          <p:spPr bwMode="auto">
            <a:xfrm rot="5400000">
              <a:off x="4610452" y="5143629"/>
              <a:ext cx="2160240" cy="432048"/>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
        <p:nvSpPr>
          <p:cNvPr id="10" name="TextBox 9">
            <a:extLst>
              <a:ext uri="{FF2B5EF4-FFF2-40B4-BE49-F238E27FC236}">
                <a16:creationId xmlns:a16="http://schemas.microsoft.com/office/drawing/2014/main" id="{BB1B71F0-9C36-486B-B720-C8B250D7537C}"/>
              </a:ext>
            </a:extLst>
          </p:cNvPr>
          <p:cNvSpPr txBox="1"/>
          <p:nvPr/>
        </p:nvSpPr>
        <p:spPr>
          <a:xfrm>
            <a:off x="144015" y="4797152"/>
            <a:ext cx="5580113" cy="338554"/>
          </a:xfrm>
          <a:prstGeom prst="rect">
            <a:avLst/>
          </a:prstGeom>
          <a:noFill/>
        </p:spPr>
        <p:txBody>
          <a:bodyPr wrap="square" rtlCol="0">
            <a:spAutoFit/>
          </a:bodyPr>
          <a:lstStyle/>
          <a:p>
            <a:r>
              <a:rPr lang="en-US" sz="1600" dirty="0"/>
              <a:t>(can also trim from bottom and right, or bottom and left… )</a:t>
            </a:r>
            <a:endParaRPr lang="en-SE" sz="1600" dirty="0"/>
          </a:p>
        </p:txBody>
      </p:sp>
    </p:spTree>
    <p:extLst>
      <p:ext uri="{BB962C8B-B14F-4D97-AF65-F5344CB8AC3E}">
        <p14:creationId xmlns:p14="http://schemas.microsoft.com/office/powerpoint/2010/main" val="77058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0307-54C2-459A-A33E-B34A9F41A2B7}"/>
              </a:ext>
            </a:extLst>
          </p:cNvPr>
          <p:cNvSpPr>
            <a:spLocks noGrp="1"/>
          </p:cNvSpPr>
          <p:nvPr>
            <p:ph type="title"/>
          </p:nvPr>
        </p:nvSpPr>
        <p:spPr/>
        <p:txBody>
          <a:bodyPr/>
          <a:lstStyle/>
          <a:p>
            <a:r>
              <a:rPr lang="en-US" sz="3600" dirty="0"/>
              <a:t>Transposed Convolution 1D Example</a:t>
            </a:r>
            <a:endParaRPr lang="en-SE" sz="3600" dirty="0"/>
          </a:p>
        </p:txBody>
      </p:sp>
      <p:sp>
        <p:nvSpPr>
          <p:cNvPr id="3" name="Content Placeholder 2">
            <a:extLst>
              <a:ext uri="{FF2B5EF4-FFF2-40B4-BE49-F238E27FC236}">
                <a16:creationId xmlns:a16="http://schemas.microsoft.com/office/drawing/2014/main" id="{9EEAB42B-1611-4F23-9FA5-2BD20BA7619C}"/>
              </a:ext>
            </a:extLst>
          </p:cNvPr>
          <p:cNvSpPr>
            <a:spLocks noGrp="1"/>
          </p:cNvSpPr>
          <p:nvPr>
            <p:ph idx="1"/>
          </p:nvPr>
        </p:nvSpPr>
        <p:spPr>
          <a:xfrm>
            <a:off x="251520" y="1295400"/>
            <a:ext cx="4464496" cy="5562600"/>
          </a:xfrm>
        </p:spPr>
        <p:txBody>
          <a:bodyPr>
            <a:normAutofit fontScale="77500" lnSpcReduction="20000"/>
          </a:bodyPr>
          <a:lstStyle/>
          <a:p>
            <a:r>
              <a:rPr lang="en-US" dirty="0"/>
              <a:t>Fig shows a 1D example of size 3 filter, stride 2: </a:t>
            </a:r>
          </a:p>
          <a:p>
            <a:pPr lvl="1"/>
            <a:r>
              <a:rPr lang="en-US" dirty="0"/>
              <a:t>Output has copies of filter weighted by input</a:t>
            </a:r>
          </a:p>
          <a:p>
            <a:pPr lvl="1"/>
            <a:r>
              <a:rPr lang="en-US" dirty="0"/>
              <a:t>Move 2 pixels in output for each pixel in input</a:t>
            </a:r>
          </a:p>
          <a:p>
            <a:pPr lvl="1"/>
            <a:r>
              <a:rPr lang="en-US" dirty="0"/>
              <a:t>Sum at overlaps (</a:t>
            </a:r>
            <a:r>
              <a:rPr lang="en-US" dirty="0" err="1"/>
              <a:t>az+bx</a:t>
            </a:r>
            <a:r>
              <a:rPr lang="en-US" dirty="0"/>
              <a:t>)</a:t>
            </a:r>
          </a:p>
          <a:p>
            <a:pPr lvl="1"/>
            <a:r>
              <a:rPr lang="en-US" dirty="0"/>
              <a:t>Crop one pixel (either top or bottom) to make output 2x input</a:t>
            </a:r>
          </a:p>
          <a:p>
            <a:r>
              <a:rPr lang="en-US" dirty="0"/>
              <a:t>The filter moves at a slower pace than with unit stride</a:t>
            </a:r>
          </a:p>
          <a:p>
            <a:r>
              <a:rPr lang="en-US" dirty="0"/>
              <a:t>It has many names: Transposed Convolution, Deconvolution, </a:t>
            </a:r>
            <a:r>
              <a:rPr lang="en-US" dirty="0" err="1"/>
              <a:t>Upconvolution</a:t>
            </a:r>
            <a:r>
              <a:rPr lang="en-US" dirty="0"/>
              <a:t>, Fractionally-</a:t>
            </a:r>
            <a:r>
              <a:rPr lang="en-US" dirty="0" err="1"/>
              <a:t>strided</a:t>
            </a:r>
            <a:r>
              <a:rPr lang="en-US" dirty="0"/>
              <a:t> convolution</a:t>
            </a:r>
          </a:p>
        </p:txBody>
      </p:sp>
      <p:sp>
        <p:nvSpPr>
          <p:cNvPr id="4" name="Slide Number Placeholder 3">
            <a:extLst>
              <a:ext uri="{FF2B5EF4-FFF2-40B4-BE49-F238E27FC236}">
                <a16:creationId xmlns:a16="http://schemas.microsoft.com/office/drawing/2014/main" id="{067F2C2A-FEFA-4E09-BAD2-F471FC859963}"/>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1AC487D7-B40A-4BCA-B656-50638D3D33CB}"/>
              </a:ext>
            </a:extLst>
          </p:cNvPr>
          <p:cNvPicPr>
            <a:picLocks noChangeAspect="1"/>
          </p:cNvPicPr>
          <p:nvPr/>
        </p:nvPicPr>
        <p:blipFill>
          <a:blip r:embed="rId2"/>
          <a:stretch>
            <a:fillRect/>
          </a:stretch>
        </p:blipFill>
        <p:spPr>
          <a:xfrm>
            <a:off x="4637999" y="2306498"/>
            <a:ext cx="4399198" cy="2441846"/>
          </a:xfrm>
          <a:prstGeom prst="rect">
            <a:avLst/>
          </a:prstGeom>
        </p:spPr>
      </p:pic>
      <p:sp>
        <p:nvSpPr>
          <p:cNvPr id="5" name="Rectangle 4">
            <a:extLst>
              <a:ext uri="{FF2B5EF4-FFF2-40B4-BE49-F238E27FC236}">
                <a16:creationId xmlns:a16="http://schemas.microsoft.com/office/drawing/2014/main" id="{EEC2A82B-0C97-3177-1AF8-5322BCAF7D73}"/>
              </a:ext>
            </a:extLst>
          </p:cNvPr>
          <p:cNvSpPr/>
          <p:nvPr/>
        </p:nvSpPr>
        <p:spPr bwMode="auto">
          <a:xfrm rot="5400000">
            <a:off x="8433213" y="2536986"/>
            <a:ext cx="425519" cy="782445"/>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6454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42D6-6B87-44A9-B3C7-98E1EA01C833}"/>
              </a:ext>
            </a:extLst>
          </p:cNvPr>
          <p:cNvSpPr>
            <a:spLocks noGrp="1"/>
          </p:cNvSpPr>
          <p:nvPr>
            <p:ph type="title"/>
          </p:nvPr>
        </p:nvSpPr>
        <p:spPr/>
        <p:txBody>
          <a:bodyPr/>
          <a:lstStyle/>
          <a:p>
            <a:r>
              <a:rPr lang="en-US" dirty="0"/>
              <a:t>Types of Segmentation Tasks</a:t>
            </a:r>
            <a:endParaRPr lang="en-SE" dirty="0"/>
          </a:p>
        </p:txBody>
      </p:sp>
      <p:sp>
        <p:nvSpPr>
          <p:cNvPr id="3" name="Content Placeholder 2">
            <a:extLst>
              <a:ext uri="{FF2B5EF4-FFF2-40B4-BE49-F238E27FC236}">
                <a16:creationId xmlns:a16="http://schemas.microsoft.com/office/drawing/2014/main" id="{71AF8B23-5AF7-440F-A640-3A807458EC60}"/>
              </a:ext>
            </a:extLst>
          </p:cNvPr>
          <p:cNvSpPr>
            <a:spLocks noGrp="1"/>
          </p:cNvSpPr>
          <p:nvPr>
            <p:ph idx="1"/>
          </p:nvPr>
        </p:nvSpPr>
        <p:spPr>
          <a:xfrm>
            <a:off x="444688" y="1052736"/>
            <a:ext cx="8229600" cy="3250470"/>
          </a:xfrm>
        </p:spPr>
        <p:txBody>
          <a:bodyPr>
            <a:normAutofit fontScale="55000" lnSpcReduction="20000"/>
          </a:bodyPr>
          <a:lstStyle/>
          <a:p>
            <a:r>
              <a:rPr lang="en-US" dirty="0"/>
              <a:t>Things: Object categories that can be separated into object instances (e.g. cats, cars, person)</a:t>
            </a:r>
          </a:p>
          <a:p>
            <a:r>
              <a:rPr lang="en-US" dirty="0"/>
              <a:t>Stuff: Object categories that cannot be separated into instances (e.g. sky, grass, water, trees)</a:t>
            </a:r>
          </a:p>
          <a:p>
            <a:r>
              <a:rPr lang="en-US" dirty="0"/>
              <a:t>Object Detection: Detects individual object instances, but only gives bounding box (things only)</a:t>
            </a:r>
          </a:p>
          <a:p>
            <a:r>
              <a:rPr lang="en-US" dirty="0"/>
              <a:t>Semantic Segmentation: Label all pixels, but merges instances (both things and stuff)</a:t>
            </a:r>
          </a:p>
          <a:p>
            <a:r>
              <a:rPr lang="en-US" dirty="0"/>
              <a:t>Instance Segmentation: Detect all object instances and label the pixels that belong to each object (things only)</a:t>
            </a:r>
          </a:p>
          <a:p>
            <a:pPr lvl="1"/>
            <a:r>
              <a:rPr lang="en-US" dirty="0"/>
              <a:t>Approach: Perform object detection, then predict a segmentation mask for each object</a:t>
            </a:r>
          </a:p>
          <a:p>
            <a:r>
              <a:rPr lang="en-US" dirty="0"/>
              <a:t>Panoptic Segmentation: In addition to Instance Segmentation, also label the pixels that belong to each thing</a:t>
            </a:r>
            <a:endParaRPr lang="en-SE" dirty="0"/>
          </a:p>
        </p:txBody>
      </p:sp>
      <p:sp>
        <p:nvSpPr>
          <p:cNvPr id="4" name="Slide Number Placeholder 3">
            <a:extLst>
              <a:ext uri="{FF2B5EF4-FFF2-40B4-BE49-F238E27FC236}">
                <a16:creationId xmlns:a16="http://schemas.microsoft.com/office/drawing/2014/main" id="{82CA66BC-88B4-468F-B54F-76B14E502556}"/>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
        <p:nvSpPr>
          <p:cNvPr id="12" name="TextBox 11">
            <a:extLst>
              <a:ext uri="{FF2B5EF4-FFF2-40B4-BE49-F238E27FC236}">
                <a16:creationId xmlns:a16="http://schemas.microsoft.com/office/drawing/2014/main" id="{F71D55B3-96E8-42C2-A96C-84C14DBCF627}"/>
              </a:ext>
            </a:extLst>
          </p:cNvPr>
          <p:cNvSpPr txBox="1"/>
          <p:nvPr/>
        </p:nvSpPr>
        <p:spPr>
          <a:xfrm>
            <a:off x="415345" y="6226137"/>
            <a:ext cx="2618900" cy="369332"/>
          </a:xfrm>
          <a:prstGeom prst="rect">
            <a:avLst/>
          </a:prstGeom>
          <a:noFill/>
        </p:spPr>
        <p:txBody>
          <a:bodyPr wrap="square">
            <a:spAutoFit/>
          </a:bodyPr>
          <a:lstStyle/>
          <a:p>
            <a:r>
              <a:rPr lang="en-US" dirty="0"/>
              <a:t>Semantic Segmentation</a:t>
            </a:r>
            <a:endParaRPr lang="en-SE" dirty="0"/>
          </a:p>
        </p:txBody>
      </p:sp>
      <p:sp>
        <p:nvSpPr>
          <p:cNvPr id="13" name="TextBox 12">
            <a:extLst>
              <a:ext uri="{FF2B5EF4-FFF2-40B4-BE49-F238E27FC236}">
                <a16:creationId xmlns:a16="http://schemas.microsoft.com/office/drawing/2014/main" id="{F5FCAC6C-44BB-4B8B-845B-F8610573EDBF}"/>
              </a:ext>
            </a:extLst>
          </p:cNvPr>
          <p:cNvSpPr txBox="1"/>
          <p:nvPr/>
        </p:nvSpPr>
        <p:spPr>
          <a:xfrm>
            <a:off x="3386235" y="6228020"/>
            <a:ext cx="2618900" cy="369332"/>
          </a:xfrm>
          <a:prstGeom prst="rect">
            <a:avLst/>
          </a:prstGeom>
          <a:noFill/>
        </p:spPr>
        <p:txBody>
          <a:bodyPr wrap="square">
            <a:spAutoFit/>
          </a:bodyPr>
          <a:lstStyle/>
          <a:p>
            <a:r>
              <a:rPr lang="en-US" dirty="0"/>
              <a:t>Instance Segmentation</a:t>
            </a:r>
            <a:endParaRPr lang="en-SE" dirty="0"/>
          </a:p>
        </p:txBody>
      </p:sp>
      <p:pic>
        <p:nvPicPr>
          <p:cNvPr id="15" name="Picture 14">
            <a:extLst>
              <a:ext uri="{FF2B5EF4-FFF2-40B4-BE49-F238E27FC236}">
                <a16:creationId xmlns:a16="http://schemas.microsoft.com/office/drawing/2014/main" id="{E4CE42BB-C7D4-4642-B549-5E3C60888478}"/>
              </a:ext>
            </a:extLst>
          </p:cNvPr>
          <p:cNvPicPr>
            <a:picLocks noChangeAspect="1"/>
          </p:cNvPicPr>
          <p:nvPr/>
        </p:nvPicPr>
        <p:blipFill>
          <a:blip r:embed="rId3"/>
          <a:stretch>
            <a:fillRect/>
          </a:stretch>
        </p:blipFill>
        <p:spPr>
          <a:xfrm>
            <a:off x="3186077" y="4386842"/>
            <a:ext cx="2746823" cy="1845258"/>
          </a:xfrm>
          <a:prstGeom prst="rect">
            <a:avLst/>
          </a:prstGeom>
        </p:spPr>
      </p:pic>
      <p:sp>
        <p:nvSpPr>
          <p:cNvPr id="16" name="TextBox 15">
            <a:extLst>
              <a:ext uri="{FF2B5EF4-FFF2-40B4-BE49-F238E27FC236}">
                <a16:creationId xmlns:a16="http://schemas.microsoft.com/office/drawing/2014/main" id="{20BABA93-A843-4138-8FDC-7855F556C25C}"/>
              </a:ext>
            </a:extLst>
          </p:cNvPr>
          <p:cNvSpPr txBox="1"/>
          <p:nvPr/>
        </p:nvSpPr>
        <p:spPr>
          <a:xfrm>
            <a:off x="6301767" y="6226137"/>
            <a:ext cx="2658187" cy="369332"/>
          </a:xfrm>
          <a:prstGeom prst="rect">
            <a:avLst/>
          </a:prstGeom>
          <a:noFill/>
        </p:spPr>
        <p:txBody>
          <a:bodyPr wrap="square">
            <a:spAutoFit/>
          </a:bodyPr>
          <a:lstStyle/>
          <a:p>
            <a:r>
              <a:rPr lang="en-US" dirty="0"/>
              <a:t>Panoptic Segmentation</a:t>
            </a:r>
            <a:endParaRPr lang="en-SE" dirty="0"/>
          </a:p>
        </p:txBody>
      </p:sp>
      <p:pic>
        <p:nvPicPr>
          <p:cNvPr id="18" name="Picture 17">
            <a:extLst>
              <a:ext uri="{FF2B5EF4-FFF2-40B4-BE49-F238E27FC236}">
                <a16:creationId xmlns:a16="http://schemas.microsoft.com/office/drawing/2014/main" id="{F2390274-592B-43F7-B9B3-36EB3F8C0F88}"/>
              </a:ext>
            </a:extLst>
          </p:cNvPr>
          <p:cNvPicPr>
            <a:picLocks noChangeAspect="1"/>
          </p:cNvPicPr>
          <p:nvPr/>
        </p:nvPicPr>
        <p:blipFill>
          <a:blip r:embed="rId4"/>
          <a:stretch>
            <a:fillRect/>
          </a:stretch>
        </p:blipFill>
        <p:spPr>
          <a:xfrm>
            <a:off x="6189568" y="4386842"/>
            <a:ext cx="2720339" cy="1840106"/>
          </a:xfrm>
          <a:prstGeom prst="rect">
            <a:avLst/>
          </a:prstGeom>
        </p:spPr>
      </p:pic>
      <p:pic>
        <p:nvPicPr>
          <p:cNvPr id="20" name="Picture 19">
            <a:extLst>
              <a:ext uri="{FF2B5EF4-FFF2-40B4-BE49-F238E27FC236}">
                <a16:creationId xmlns:a16="http://schemas.microsoft.com/office/drawing/2014/main" id="{32291303-B4DE-41AD-B6EE-B0EFB657753D}"/>
              </a:ext>
            </a:extLst>
          </p:cNvPr>
          <p:cNvPicPr>
            <a:picLocks noChangeAspect="1"/>
          </p:cNvPicPr>
          <p:nvPr/>
        </p:nvPicPr>
        <p:blipFill>
          <a:blip r:embed="rId5"/>
          <a:stretch>
            <a:fillRect/>
          </a:stretch>
        </p:blipFill>
        <p:spPr>
          <a:xfrm>
            <a:off x="415345" y="4386842"/>
            <a:ext cx="2514065" cy="1839295"/>
          </a:xfrm>
          <a:prstGeom prst="rect">
            <a:avLst/>
          </a:prstGeom>
        </p:spPr>
      </p:pic>
    </p:spTree>
    <p:extLst>
      <p:ext uri="{BB962C8B-B14F-4D97-AF65-F5344CB8AC3E}">
        <p14:creationId xmlns:p14="http://schemas.microsoft.com/office/powerpoint/2010/main" val="3779956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F78C-67D0-480E-B82E-B67FB9F9DBFA}"/>
              </a:ext>
            </a:extLst>
          </p:cNvPr>
          <p:cNvSpPr>
            <a:spLocks noGrp="1"/>
          </p:cNvSpPr>
          <p:nvPr>
            <p:ph type="title"/>
          </p:nvPr>
        </p:nvSpPr>
        <p:spPr/>
        <p:txBody>
          <a:bodyPr/>
          <a:lstStyle/>
          <a:p>
            <a:r>
              <a:rPr lang="en-US" sz="3600" dirty="0"/>
              <a:t>Mask R-CNN for Instance Segmentation</a:t>
            </a:r>
            <a:endParaRPr lang="en-SE" sz="3600" dirty="0"/>
          </a:p>
        </p:txBody>
      </p:sp>
      <p:sp>
        <p:nvSpPr>
          <p:cNvPr id="3" name="Content Placeholder 2">
            <a:extLst>
              <a:ext uri="{FF2B5EF4-FFF2-40B4-BE49-F238E27FC236}">
                <a16:creationId xmlns:a16="http://schemas.microsoft.com/office/drawing/2014/main" id="{D24826CD-33C1-44AC-9CBA-95FBD75CCC31}"/>
              </a:ext>
            </a:extLst>
          </p:cNvPr>
          <p:cNvSpPr>
            <a:spLocks noGrp="1"/>
          </p:cNvSpPr>
          <p:nvPr>
            <p:ph idx="1"/>
          </p:nvPr>
        </p:nvSpPr>
        <p:spPr>
          <a:xfrm>
            <a:off x="457200" y="1295400"/>
            <a:ext cx="8229600" cy="868362"/>
          </a:xfrm>
        </p:spPr>
        <p:txBody>
          <a:bodyPr>
            <a:normAutofit fontScale="92500" lnSpcReduction="20000"/>
          </a:bodyPr>
          <a:lstStyle/>
          <a:p>
            <a:r>
              <a:rPr lang="en-US" dirty="0"/>
              <a:t>Add an extra “Mask Prediction” head on top of Faster R-CNN for Object Detection</a:t>
            </a:r>
            <a:endParaRPr lang="en-SE" dirty="0"/>
          </a:p>
        </p:txBody>
      </p:sp>
      <p:sp>
        <p:nvSpPr>
          <p:cNvPr id="4" name="Slide Number Placeholder 3">
            <a:extLst>
              <a:ext uri="{FF2B5EF4-FFF2-40B4-BE49-F238E27FC236}">
                <a16:creationId xmlns:a16="http://schemas.microsoft.com/office/drawing/2014/main" id="{5C164328-6658-430A-B7FC-1E9268922F11}"/>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5A36AB6D-E838-4492-8A41-ABE97F7900D6}"/>
              </a:ext>
            </a:extLst>
          </p:cNvPr>
          <p:cNvPicPr>
            <a:picLocks noChangeAspect="1"/>
          </p:cNvPicPr>
          <p:nvPr/>
        </p:nvPicPr>
        <p:blipFill>
          <a:blip r:embed="rId2"/>
          <a:stretch>
            <a:fillRect/>
          </a:stretch>
        </p:blipFill>
        <p:spPr>
          <a:xfrm>
            <a:off x="586408" y="2491448"/>
            <a:ext cx="8100392" cy="4283062"/>
          </a:xfrm>
          <a:prstGeom prst="rect">
            <a:avLst/>
          </a:prstGeom>
        </p:spPr>
      </p:pic>
      <p:sp>
        <p:nvSpPr>
          <p:cNvPr id="7" name="Rectangle 6">
            <a:extLst>
              <a:ext uri="{FF2B5EF4-FFF2-40B4-BE49-F238E27FC236}">
                <a16:creationId xmlns:a16="http://schemas.microsoft.com/office/drawing/2014/main" id="{A6C8747B-5C4C-48F4-81B4-85132756A421}"/>
              </a:ext>
            </a:extLst>
          </p:cNvPr>
          <p:cNvSpPr/>
          <p:nvPr/>
        </p:nvSpPr>
        <p:spPr bwMode="auto">
          <a:xfrm>
            <a:off x="457200" y="4293096"/>
            <a:ext cx="1450504" cy="248141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sp>
        <p:nvSpPr>
          <p:cNvPr id="9" name="Rectangle 8">
            <a:extLst>
              <a:ext uri="{FF2B5EF4-FFF2-40B4-BE49-F238E27FC236}">
                <a16:creationId xmlns:a16="http://schemas.microsoft.com/office/drawing/2014/main" id="{FF8D19E9-EF03-41D3-9AD9-2820214F917B}"/>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097741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179-BB03-4B5C-B2EA-228173749659}"/>
              </a:ext>
            </a:extLst>
          </p:cNvPr>
          <p:cNvSpPr>
            <a:spLocks noGrp="1"/>
          </p:cNvSpPr>
          <p:nvPr>
            <p:ph type="title"/>
          </p:nvPr>
        </p:nvSpPr>
        <p:spPr/>
        <p:txBody>
          <a:bodyPr/>
          <a:lstStyle/>
          <a:p>
            <a:r>
              <a:rPr lang="en-US" sz="4000" dirty="0"/>
              <a:t>Mask R-CNN for Instance Segmentation</a:t>
            </a:r>
            <a:endParaRPr lang="en-SE" dirty="0"/>
          </a:p>
        </p:txBody>
      </p:sp>
      <p:sp>
        <p:nvSpPr>
          <p:cNvPr id="3" name="Content Placeholder 2">
            <a:extLst>
              <a:ext uri="{FF2B5EF4-FFF2-40B4-BE49-F238E27FC236}">
                <a16:creationId xmlns:a16="http://schemas.microsoft.com/office/drawing/2014/main" id="{230DE1E3-AC17-44A9-A613-0AB1EE5BBB40}"/>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DC4D1A7-A7F1-41C1-BD1E-8E75C6A77322}"/>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01E733E4-650F-4EDD-AF4B-4D6589C7B393}"/>
              </a:ext>
            </a:extLst>
          </p:cNvPr>
          <p:cNvPicPr>
            <a:picLocks noChangeAspect="1"/>
          </p:cNvPicPr>
          <p:nvPr/>
        </p:nvPicPr>
        <p:blipFill>
          <a:blip r:embed="rId2"/>
          <a:stretch>
            <a:fillRect/>
          </a:stretch>
        </p:blipFill>
        <p:spPr>
          <a:xfrm>
            <a:off x="1219348" y="1305035"/>
            <a:ext cx="6785557" cy="3124013"/>
          </a:xfrm>
          <a:prstGeom prst="rect">
            <a:avLst/>
          </a:prstGeom>
        </p:spPr>
      </p:pic>
      <p:pic>
        <p:nvPicPr>
          <p:cNvPr id="8" name="Picture 7">
            <a:extLst>
              <a:ext uri="{FF2B5EF4-FFF2-40B4-BE49-F238E27FC236}">
                <a16:creationId xmlns:a16="http://schemas.microsoft.com/office/drawing/2014/main" id="{D5D0EFCF-461C-403F-A31F-4337D9B8DF58}"/>
              </a:ext>
            </a:extLst>
          </p:cNvPr>
          <p:cNvPicPr>
            <a:picLocks noChangeAspect="1"/>
          </p:cNvPicPr>
          <p:nvPr/>
        </p:nvPicPr>
        <p:blipFill>
          <a:blip r:embed="rId3"/>
          <a:stretch>
            <a:fillRect/>
          </a:stretch>
        </p:blipFill>
        <p:spPr>
          <a:xfrm>
            <a:off x="1100806" y="4503812"/>
            <a:ext cx="7022639" cy="1495016"/>
          </a:xfrm>
          <a:prstGeom prst="rect">
            <a:avLst/>
          </a:prstGeom>
        </p:spPr>
      </p:pic>
      <p:sp>
        <p:nvSpPr>
          <p:cNvPr id="9" name="Rectangle 8">
            <a:extLst>
              <a:ext uri="{FF2B5EF4-FFF2-40B4-BE49-F238E27FC236}">
                <a16:creationId xmlns:a16="http://schemas.microsoft.com/office/drawing/2014/main" id="{8E1D27CE-020F-4232-9BC9-44907A94EC66}"/>
              </a:ext>
            </a:extLst>
          </p:cNvPr>
          <p:cNvSpPr/>
          <p:nvPr/>
        </p:nvSpPr>
        <p:spPr bwMode="auto">
          <a:xfrm>
            <a:off x="827584" y="1052736"/>
            <a:ext cx="1944216" cy="57606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52EA13B-98A2-4D1A-A21C-25BD10C4D59A}"/>
              </a:ext>
            </a:extLst>
          </p:cNvPr>
          <p:cNvSpPr txBox="1"/>
          <p:nvPr/>
        </p:nvSpPr>
        <p:spPr>
          <a:xfrm>
            <a:off x="1331409" y="5951021"/>
            <a:ext cx="3031599" cy="646331"/>
          </a:xfrm>
          <a:prstGeom prst="rect">
            <a:avLst/>
          </a:prstGeom>
          <a:noFill/>
        </p:spPr>
        <p:txBody>
          <a:bodyPr wrap="none" rtlCol="0">
            <a:spAutoFit/>
          </a:bodyPr>
          <a:lstStyle/>
          <a:p>
            <a:r>
              <a:rPr lang="en-US" dirty="0"/>
              <a:t>Target segmentation mask </a:t>
            </a:r>
          </a:p>
          <a:p>
            <a:r>
              <a:rPr lang="en-US" dirty="0"/>
              <a:t>for class “chair” in the </a:t>
            </a:r>
            <a:r>
              <a:rPr lang="en-US" dirty="0" err="1"/>
              <a:t>Bbox</a:t>
            </a:r>
            <a:endParaRPr lang="en-SE" dirty="0"/>
          </a:p>
        </p:txBody>
      </p:sp>
      <p:sp>
        <p:nvSpPr>
          <p:cNvPr id="11" name="TextBox 10">
            <a:extLst>
              <a:ext uri="{FF2B5EF4-FFF2-40B4-BE49-F238E27FC236}">
                <a16:creationId xmlns:a16="http://schemas.microsoft.com/office/drawing/2014/main" id="{3823520E-5436-406B-9DF9-F1ADE7485881}"/>
              </a:ext>
            </a:extLst>
          </p:cNvPr>
          <p:cNvSpPr txBox="1"/>
          <p:nvPr/>
        </p:nvSpPr>
        <p:spPr>
          <a:xfrm>
            <a:off x="4822541" y="5951021"/>
            <a:ext cx="3300904" cy="646331"/>
          </a:xfrm>
          <a:prstGeom prst="rect">
            <a:avLst/>
          </a:prstGeom>
          <a:noFill/>
        </p:spPr>
        <p:txBody>
          <a:bodyPr wrap="none" rtlCol="0">
            <a:spAutoFit/>
          </a:bodyPr>
          <a:lstStyle/>
          <a:p>
            <a:r>
              <a:rPr lang="en-US" dirty="0"/>
              <a:t>Target segmentation mask </a:t>
            </a:r>
          </a:p>
          <a:p>
            <a:r>
              <a:rPr lang="en-US" dirty="0"/>
              <a:t>for class “person” in the </a:t>
            </a:r>
            <a:r>
              <a:rPr lang="en-US" dirty="0" err="1"/>
              <a:t>Bbox</a:t>
            </a:r>
            <a:endParaRPr lang="en-SE" dirty="0"/>
          </a:p>
        </p:txBody>
      </p:sp>
    </p:spTree>
    <p:extLst>
      <p:ext uri="{BB962C8B-B14F-4D97-AF65-F5344CB8AC3E}">
        <p14:creationId xmlns:p14="http://schemas.microsoft.com/office/powerpoint/2010/main" val="1681921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8ECB256-A24E-4128-ACE5-DEE83879411B}"/>
              </a:ext>
            </a:extLst>
          </p:cNvPr>
          <p:cNvPicPr>
            <a:picLocks noChangeAspect="1"/>
          </p:cNvPicPr>
          <p:nvPr/>
        </p:nvPicPr>
        <p:blipFill>
          <a:blip r:embed="rId2"/>
          <a:stretch>
            <a:fillRect/>
          </a:stretch>
        </p:blipFill>
        <p:spPr>
          <a:xfrm>
            <a:off x="251520" y="2621108"/>
            <a:ext cx="7065716" cy="3840220"/>
          </a:xfrm>
          <a:prstGeom prst="rect">
            <a:avLst/>
          </a:prstGeom>
        </p:spPr>
      </p:pic>
      <p:sp>
        <p:nvSpPr>
          <p:cNvPr id="2" name="Title 1">
            <a:extLst>
              <a:ext uri="{FF2B5EF4-FFF2-40B4-BE49-F238E27FC236}">
                <a16:creationId xmlns:a16="http://schemas.microsoft.com/office/drawing/2014/main" id="{6FA9C3E1-AAD5-4ACC-8C76-721201D9F8B0}"/>
              </a:ext>
            </a:extLst>
          </p:cNvPr>
          <p:cNvSpPr>
            <a:spLocks noGrp="1"/>
          </p:cNvSpPr>
          <p:nvPr>
            <p:ph type="title"/>
          </p:nvPr>
        </p:nvSpPr>
        <p:spPr/>
        <p:txBody>
          <a:bodyPr/>
          <a:lstStyle/>
          <a:p>
            <a:r>
              <a:rPr lang="en-US" sz="4000" dirty="0"/>
              <a:t>Mask R-CNN for </a:t>
            </a:r>
            <a:r>
              <a:rPr lang="en-US" sz="4000" dirty="0" err="1"/>
              <a:t>Keypoint</a:t>
            </a:r>
            <a:r>
              <a:rPr lang="en-US" sz="4000" dirty="0"/>
              <a:t> Estimation</a:t>
            </a:r>
            <a:endParaRPr lang="en-SE" dirty="0"/>
          </a:p>
        </p:txBody>
      </p:sp>
      <p:sp>
        <p:nvSpPr>
          <p:cNvPr id="3" name="Content Placeholder 2">
            <a:extLst>
              <a:ext uri="{FF2B5EF4-FFF2-40B4-BE49-F238E27FC236}">
                <a16:creationId xmlns:a16="http://schemas.microsoft.com/office/drawing/2014/main" id="{C87C918B-5B3B-494F-AF35-C1B3F396E646}"/>
              </a:ext>
            </a:extLst>
          </p:cNvPr>
          <p:cNvSpPr>
            <a:spLocks noGrp="1"/>
          </p:cNvSpPr>
          <p:nvPr>
            <p:ph idx="1"/>
          </p:nvPr>
        </p:nvSpPr>
        <p:spPr>
          <a:xfrm>
            <a:off x="457200" y="1295400"/>
            <a:ext cx="8229600" cy="1197496"/>
          </a:xfrm>
        </p:spPr>
        <p:txBody>
          <a:bodyPr>
            <a:normAutofit fontScale="70000" lnSpcReduction="20000"/>
          </a:bodyPr>
          <a:lstStyle/>
          <a:p>
            <a:r>
              <a:rPr lang="en-US" dirty="0"/>
              <a:t>Add an extra “</a:t>
            </a:r>
            <a:r>
              <a:rPr lang="en-US" dirty="0" err="1"/>
              <a:t>Keypoint</a:t>
            </a:r>
            <a:r>
              <a:rPr lang="en-US" dirty="0"/>
              <a:t> Prediction” head to perform joint Instance Segmentation and Pose Estimation</a:t>
            </a:r>
          </a:p>
          <a:p>
            <a:pPr lvl="1"/>
            <a:r>
              <a:rPr lang="en-US" dirty="0"/>
              <a:t>Example </a:t>
            </a:r>
            <a:r>
              <a:rPr lang="en-US" dirty="0" err="1"/>
              <a:t>keypoints</a:t>
            </a:r>
            <a:r>
              <a:rPr lang="en-US"/>
              <a:t>: </a:t>
            </a:r>
            <a:r>
              <a:rPr lang="en-US" dirty="0"/>
              <a:t>Left / Right shoulder, elbow, wrist, hip, knee, ankle…</a:t>
            </a:r>
            <a:endParaRPr lang="en-SE" dirty="0"/>
          </a:p>
        </p:txBody>
      </p:sp>
      <p:sp>
        <p:nvSpPr>
          <p:cNvPr id="4" name="Slide Number Placeholder 3">
            <a:extLst>
              <a:ext uri="{FF2B5EF4-FFF2-40B4-BE49-F238E27FC236}">
                <a16:creationId xmlns:a16="http://schemas.microsoft.com/office/drawing/2014/main" id="{30569A26-00B6-407A-A0F3-ECB102689100}"/>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
        <p:nvSpPr>
          <p:cNvPr id="9" name="Rectangle 8">
            <a:extLst>
              <a:ext uri="{FF2B5EF4-FFF2-40B4-BE49-F238E27FC236}">
                <a16:creationId xmlns:a16="http://schemas.microsoft.com/office/drawing/2014/main" id="{3195E748-7F08-49EB-8481-D0F4D33C0AC7}"/>
              </a:ext>
            </a:extLst>
          </p:cNvPr>
          <p:cNvSpPr/>
          <p:nvPr/>
        </p:nvSpPr>
        <p:spPr bwMode="auto">
          <a:xfrm>
            <a:off x="1" y="4941168"/>
            <a:ext cx="1915940" cy="1463151"/>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pic>
        <p:nvPicPr>
          <p:cNvPr id="15" name="Picture 14">
            <a:extLst>
              <a:ext uri="{FF2B5EF4-FFF2-40B4-BE49-F238E27FC236}">
                <a16:creationId xmlns:a16="http://schemas.microsoft.com/office/drawing/2014/main" id="{55AC9F79-5121-4321-A78D-2529E2DE4F81}"/>
              </a:ext>
            </a:extLst>
          </p:cNvPr>
          <p:cNvPicPr>
            <a:picLocks noChangeAspect="1"/>
          </p:cNvPicPr>
          <p:nvPr/>
        </p:nvPicPr>
        <p:blipFill>
          <a:blip r:embed="rId3"/>
          <a:stretch>
            <a:fillRect/>
          </a:stretch>
        </p:blipFill>
        <p:spPr>
          <a:xfrm>
            <a:off x="5868144" y="4221088"/>
            <a:ext cx="3130262" cy="2183231"/>
          </a:xfrm>
          <a:prstGeom prst="rect">
            <a:avLst/>
          </a:prstGeom>
        </p:spPr>
      </p:pic>
    </p:spTree>
    <p:extLst>
      <p:ext uri="{BB962C8B-B14F-4D97-AF65-F5344CB8AC3E}">
        <p14:creationId xmlns:p14="http://schemas.microsoft.com/office/powerpoint/2010/main" val="2245382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1957-C7BD-4C6D-802A-6709D984B12B}"/>
              </a:ext>
            </a:extLst>
          </p:cNvPr>
          <p:cNvSpPr>
            <a:spLocks noGrp="1"/>
          </p:cNvSpPr>
          <p:nvPr>
            <p:ph type="title"/>
          </p:nvPr>
        </p:nvSpPr>
        <p:spPr>
          <a:xfrm>
            <a:off x="1475656" y="274638"/>
            <a:ext cx="7211144" cy="868362"/>
          </a:xfrm>
        </p:spPr>
        <p:txBody>
          <a:bodyPr/>
          <a:lstStyle/>
          <a:p>
            <a:r>
              <a:rPr lang="en-US" sz="4000" dirty="0"/>
              <a:t>Summary of Per-Region Heads for Different Tasks</a:t>
            </a:r>
            <a:endParaRPr lang="en-SE" dirty="0"/>
          </a:p>
        </p:txBody>
      </p:sp>
      <p:sp>
        <p:nvSpPr>
          <p:cNvPr id="3" name="Content Placeholder 2">
            <a:extLst>
              <a:ext uri="{FF2B5EF4-FFF2-40B4-BE49-F238E27FC236}">
                <a16:creationId xmlns:a16="http://schemas.microsoft.com/office/drawing/2014/main" id="{ECD2AEA1-7762-45B0-BECA-FC9AB891DD3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B7B7F7D-B393-434C-BEAC-B75E21A88C15}"/>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12" name="Picture 11">
            <a:extLst>
              <a:ext uri="{FF2B5EF4-FFF2-40B4-BE49-F238E27FC236}">
                <a16:creationId xmlns:a16="http://schemas.microsoft.com/office/drawing/2014/main" id="{FF86B3E5-4AC4-4BF6-9C04-1649F608A1FE}"/>
              </a:ext>
            </a:extLst>
          </p:cNvPr>
          <p:cNvPicPr>
            <a:picLocks noChangeAspect="1"/>
          </p:cNvPicPr>
          <p:nvPr/>
        </p:nvPicPr>
        <p:blipFill>
          <a:blip r:embed="rId2"/>
          <a:stretch>
            <a:fillRect/>
          </a:stretch>
        </p:blipFill>
        <p:spPr>
          <a:xfrm>
            <a:off x="0" y="1493526"/>
            <a:ext cx="9144000" cy="4685983"/>
          </a:xfrm>
          <a:prstGeom prst="rect">
            <a:avLst/>
          </a:prstGeom>
        </p:spPr>
      </p:pic>
      <p:sp>
        <p:nvSpPr>
          <p:cNvPr id="8" name="Rectangle 7">
            <a:extLst>
              <a:ext uri="{FF2B5EF4-FFF2-40B4-BE49-F238E27FC236}">
                <a16:creationId xmlns:a16="http://schemas.microsoft.com/office/drawing/2014/main" id="{135B5D99-9354-4B73-ACC4-1DF886E4190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129706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D5FA-1745-4CCF-BB3A-FE4A0659736F}"/>
              </a:ext>
            </a:extLst>
          </p:cNvPr>
          <p:cNvSpPr>
            <a:spLocks noGrp="1"/>
          </p:cNvSpPr>
          <p:nvPr>
            <p:ph type="title"/>
          </p:nvPr>
        </p:nvSpPr>
        <p:spPr/>
        <p:txBody>
          <a:bodyPr/>
          <a:lstStyle/>
          <a:p>
            <a:r>
              <a:rPr lang="en-US" dirty="0"/>
              <a:t>Multi-Object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1C51-37EF-449A-B8AF-D97D60F9CF8B}"/>
                  </a:ext>
                </a:extLst>
              </p:cNvPr>
              <p:cNvSpPr>
                <a:spLocks noGrp="1"/>
              </p:cNvSpPr>
              <p:nvPr>
                <p:ph idx="1"/>
              </p:nvPr>
            </p:nvSpPr>
            <p:spPr>
              <a:xfrm>
                <a:off x="457200" y="1111012"/>
                <a:ext cx="8229600" cy="1381884"/>
              </a:xfrm>
            </p:spPr>
            <p:txBody>
              <a:bodyPr>
                <a:normAutofit fontScale="62500" lnSpcReduction="20000"/>
              </a:bodyPr>
              <a:lstStyle/>
              <a:p>
                <a:r>
                  <a:rPr lang="en-US" dirty="0"/>
                  <a:t>Needs to predict 4 numbers for each object bounding box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m:t>
                        </m:r>
                        <m:r>
                          <a:rPr lang="en-US" i="1" dirty="0" smtClean="0">
                            <a:latin typeface="Cambria Math" panose="02040503050406030204" pitchFamily="18" charset="0"/>
                          </a:rPr>
                          <m:t>𝑤</m:t>
                        </m:r>
                        <m:r>
                          <a:rPr lang="en-US" i="1" dirty="0" smtClean="0">
                            <a:latin typeface="Cambria Math" panose="02040503050406030204" pitchFamily="18" charset="0"/>
                          </a:rPr>
                          <m:t>, </m:t>
                        </m:r>
                        <m:r>
                          <a:rPr lang="en-US" i="1" dirty="0" smtClean="0">
                            <a:latin typeface="Cambria Math" panose="02040503050406030204" pitchFamily="18" charset="0"/>
                          </a:rPr>
                          <m:t>h</m:t>
                        </m:r>
                      </m:e>
                    </m:d>
                  </m:oMath>
                </a14:m>
                <a:endParaRPr lang="en-US" i="1" dirty="0">
                  <a:latin typeface="Cambria Math" panose="02040503050406030204" pitchFamily="18" charset="0"/>
                </a:endParaRPr>
              </a:p>
              <a:p>
                <a:pPr lvl="1"/>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b="0" i="1" dirty="0" smtClean="0">
                        <a:latin typeface="Cambria Math" panose="02040503050406030204" pitchFamily="18" charset="0"/>
                      </a:rPr>
                      <m:t>)</m:t>
                    </m:r>
                  </m:oMath>
                </a14:m>
                <a:r>
                  <a:rPr lang="en-US" dirty="0"/>
                  <a:t> are coordinates of the box center; </a:t>
                </a:r>
                <a14:m>
                  <m:oMath xmlns:m="http://schemas.openxmlformats.org/officeDocument/2006/math">
                    <m:r>
                      <a:rPr lang="en-US" dirty="0">
                        <a:latin typeface="Cambria Math" panose="02040503050406030204" pitchFamily="18" charset="0"/>
                      </a:rPr>
                      <m:t>(</m:t>
                    </m:r>
                    <m:r>
                      <a:rPr lang="en-US" b="0" i="1" dirty="0" smtClean="0">
                        <a:latin typeface="Cambria Math" panose="02040503050406030204" pitchFamily="18" charset="0"/>
                      </a:rPr>
                      <m:t>𝑤</m:t>
                    </m:r>
                    <m:r>
                      <a:rPr lang="en-US" i="1" dirty="0">
                        <a:latin typeface="Cambria Math" panose="02040503050406030204" pitchFamily="18" charset="0"/>
                      </a:rPr>
                      <m:t>, </m:t>
                    </m:r>
                    <m:r>
                      <a:rPr lang="en-US" b="0" i="1" dirty="0" smtClean="0">
                        <a:latin typeface="Cambria Math" panose="02040503050406030204" pitchFamily="18" charset="0"/>
                      </a:rPr>
                      <m:t>h</m:t>
                    </m:r>
                    <m:r>
                      <a:rPr lang="en-US" i="1" dirty="0">
                        <a:latin typeface="Cambria Math" panose="02040503050406030204" pitchFamily="18" charset="0"/>
                      </a:rPr>
                      <m:t>)</m:t>
                    </m:r>
                  </m:oMath>
                </a14:m>
                <a:r>
                  <a:rPr lang="en-US" dirty="0"/>
                  <a:t> are its width and height</a:t>
                </a:r>
              </a:p>
              <a:p>
                <a:r>
                  <a:rPr lang="en-US" dirty="0"/>
                  <a:t>4N numbers for N objects</a:t>
                </a:r>
              </a:p>
              <a:p>
                <a:endParaRPr lang="en-SE" dirty="0"/>
              </a:p>
            </p:txBody>
          </p:sp>
        </mc:Choice>
        <mc:Fallback xmlns="">
          <p:sp>
            <p:nvSpPr>
              <p:cNvPr id="3" name="Content Placeholder 2">
                <a:extLst>
                  <a:ext uri="{FF2B5EF4-FFF2-40B4-BE49-F238E27FC236}">
                    <a16:creationId xmlns:a16="http://schemas.microsoft.com/office/drawing/2014/main" id="{9BB11C51-37EF-449A-B8AF-D97D60F9CF8B}"/>
                  </a:ext>
                </a:extLst>
              </p:cNvPr>
              <p:cNvSpPr>
                <a:spLocks noGrp="1" noRot="1" noChangeAspect="1" noMove="1" noResize="1" noEditPoints="1" noAdjustHandles="1" noChangeArrowheads="1" noChangeShapeType="1" noTextEdit="1"/>
              </p:cNvSpPr>
              <p:nvPr>
                <p:ph idx="1"/>
              </p:nvPr>
            </p:nvSpPr>
            <p:spPr>
              <a:xfrm>
                <a:off x="457200" y="1111012"/>
                <a:ext cx="8229600" cy="1381884"/>
              </a:xfrm>
              <a:blipFill>
                <a:blip r:embed="rId2"/>
                <a:stretch>
                  <a:fillRect l="-667" t="-61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F70D70A-74EB-44C9-A100-225E676E53A6}"/>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76D41A5C-E9D5-42F5-925F-74395C8587BB}"/>
              </a:ext>
            </a:extLst>
          </p:cNvPr>
          <p:cNvPicPr>
            <a:picLocks noChangeAspect="1"/>
          </p:cNvPicPr>
          <p:nvPr/>
        </p:nvPicPr>
        <p:blipFill>
          <a:blip r:embed="rId3"/>
          <a:stretch>
            <a:fillRect/>
          </a:stretch>
        </p:blipFill>
        <p:spPr>
          <a:xfrm>
            <a:off x="377788" y="2380517"/>
            <a:ext cx="8388424" cy="4203809"/>
          </a:xfrm>
          <a:prstGeom prst="rect">
            <a:avLst/>
          </a:prstGeom>
        </p:spPr>
      </p:pic>
    </p:spTree>
    <p:extLst>
      <p:ext uri="{BB962C8B-B14F-4D97-AF65-F5344CB8AC3E}">
        <p14:creationId xmlns:p14="http://schemas.microsoft.com/office/powerpoint/2010/main" val="347374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A59-6FAE-40BA-9E50-403AF98A982C}"/>
              </a:ext>
            </a:extLst>
          </p:cNvPr>
          <p:cNvSpPr>
            <a:spLocks noGrp="1"/>
          </p:cNvSpPr>
          <p:nvPr>
            <p:ph type="title"/>
          </p:nvPr>
        </p:nvSpPr>
        <p:spPr/>
        <p:txBody>
          <a:bodyPr/>
          <a:lstStyle/>
          <a:p>
            <a:r>
              <a:rPr lang="en-US" dirty="0"/>
              <a:t>Detecting Multiple Objects: Sliding Window</a:t>
            </a:r>
            <a:endParaRPr lang="en-SE" dirty="0"/>
          </a:p>
        </p:txBody>
      </p:sp>
      <p:sp>
        <p:nvSpPr>
          <p:cNvPr id="3" name="Content Placeholder 2">
            <a:extLst>
              <a:ext uri="{FF2B5EF4-FFF2-40B4-BE49-F238E27FC236}">
                <a16:creationId xmlns:a16="http://schemas.microsoft.com/office/drawing/2014/main" id="{6C421A3F-CD66-4ADD-804D-15F26DA828D8}"/>
              </a:ext>
            </a:extLst>
          </p:cNvPr>
          <p:cNvSpPr>
            <a:spLocks noGrp="1"/>
          </p:cNvSpPr>
          <p:nvPr>
            <p:ph idx="1"/>
          </p:nvPr>
        </p:nvSpPr>
        <p:spPr>
          <a:xfrm>
            <a:off x="457200" y="1295398"/>
            <a:ext cx="8229600" cy="1147001"/>
          </a:xfrm>
        </p:spPr>
        <p:txBody>
          <a:bodyPr>
            <a:normAutofit fontScale="85000" lnSpcReduction="10000"/>
          </a:bodyPr>
          <a:lstStyle/>
          <a:p>
            <a:r>
              <a:rPr lang="en-US" dirty="0"/>
              <a:t>Slide a box across the image, and apply a CNN to classify each image patch as object or background</a:t>
            </a:r>
          </a:p>
        </p:txBody>
      </p:sp>
      <p:sp>
        <p:nvSpPr>
          <p:cNvPr id="4" name="Slide Number Placeholder 3">
            <a:extLst>
              <a:ext uri="{FF2B5EF4-FFF2-40B4-BE49-F238E27FC236}">
                <a16:creationId xmlns:a16="http://schemas.microsoft.com/office/drawing/2014/main" id="{A2565076-6EC6-4ED6-9F16-52882E3DA19F}"/>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9" name="Rectangle 8">
            <a:extLst>
              <a:ext uri="{FF2B5EF4-FFF2-40B4-BE49-F238E27FC236}">
                <a16:creationId xmlns:a16="http://schemas.microsoft.com/office/drawing/2014/main" id="{05127EC0-FA51-4121-BACC-84B17F7F56E6}"/>
              </a:ext>
            </a:extLst>
          </p:cNvPr>
          <p:cNvSpPr/>
          <p:nvPr/>
        </p:nvSpPr>
        <p:spPr>
          <a:xfrm>
            <a:off x="2119804" y="543264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A0EA3E-8883-4B92-921E-E5E1E2286714}"/>
              </a:ext>
            </a:extLst>
          </p:cNvPr>
          <p:cNvSpPr/>
          <p:nvPr/>
        </p:nvSpPr>
        <p:spPr>
          <a:xfrm>
            <a:off x="6173397" y="537834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AD516B0-DBD4-4149-8FA9-DBD014E2D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330348"/>
            <a:ext cx="2877722" cy="2877722"/>
          </a:xfrm>
          <a:prstGeom prst="rect">
            <a:avLst/>
          </a:prstGeom>
        </p:spPr>
      </p:pic>
      <p:pic>
        <p:nvPicPr>
          <p:cNvPr id="13" name="Picture 12">
            <a:extLst>
              <a:ext uri="{FF2B5EF4-FFF2-40B4-BE49-F238E27FC236}">
                <a16:creationId xmlns:a16="http://schemas.microsoft.com/office/drawing/2014/main" id="{1D1998A0-3552-41FF-9656-8E6CFA7D2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950" y="2326115"/>
            <a:ext cx="2877722" cy="2877722"/>
          </a:xfrm>
          <a:prstGeom prst="rect">
            <a:avLst/>
          </a:prstGeom>
        </p:spPr>
      </p:pic>
      <p:sp>
        <p:nvSpPr>
          <p:cNvPr id="14" name="Rectangle 13">
            <a:extLst>
              <a:ext uri="{FF2B5EF4-FFF2-40B4-BE49-F238E27FC236}">
                <a16:creationId xmlns:a16="http://schemas.microsoft.com/office/drawing/2014/main" id="{227747D7-471B-40C2-94CC-A8D1DE7BB51F}"/>
              </a:ext>
            </a:extLst>
          </p:cNvPr>
          <p:cNvSpPr/>
          <p:nvPr/>
        </p:nvSpPr>
        <p:spPr>
          <a:xfrm>
            <a:off x="1043608"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61D8C2-85BF-4A40-B7EF-B523BE5BBD8A}"/>
              </a:ext>
            </a:extLst>
          </p:cNvPr>
          <p:cNvSpPr/>
          <p:nvPr/>
        </p:nvSpPr>
        <p:spPr>
          <a:xfrm>
            <a:off x="1551459"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6BF84E-1BA2-468D-92EE-D5BD74C01268}"/>
              </a:ext>
            </a:extLst>
          </p:cNvPr>
          <p:cNvSpPr/>
          <p:nvPr/>
        </p:nvSpPr>
        <p:spPr>
          <a:xfrm>
            <a:off x="2059310"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E4DE4D-71BE-4F49-9FD0-45599B0368D4}"/>
              </a:ext>
            </a:extLst>
          </p:cNvPr>
          <p:cNvSpPr/>
          <p:nvPr/>
        </p:nvSpPr>
        <p:spPr>
          <a:xfrm>
            <a:off x="256716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39C4DA-51E6-4F2B-86FD-7F5B3BFE3172}"/>
              </a:ext>
            </a:extLst>
          </p:cNvPr>
          <p:cNvSpPr/>
          <p:nvPr/>
        </p:nvSpPr>
        <p:spPr>
          <a:xfrm>
            <a:off x="307501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4FCBE19-3F52-4606-A1AA-22EFC369DA49}"/>
              </a:ext>
            </a:extLst>
          </p:cNvPr>
          <p:cNvSpPr/>
          <p:nvPr/>
        </p:nvSpPr>
        <p:spPr>
          <a:xfrm>
            <a:off x="1043608"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728029-2D93-4297-B8D8-867C8A3EC390}"/>
              </a:ext>
            </a:extLst>
          </p:cNvPr>
          <p:cNvSpPr/>
          <p:nvPr/>
        </p:nvSpPr>
        <p:spPr>
          <a:xfrm>
            <a:off x="1551459"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75ADE-1F43-4FC4-9C4A-D97B09407647}"/>
              </a:ext>
            </a:extLst>
          </p:cNvPr>
          <p:cNvSpPr/>
          <p:nvPr/>
        </p:nvSpPr>
        <p:spPr>
          <a:xfrm>
            <a:off x="2059310"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2820CCC-6F90-47E5-8D35-A7A235367E75}"/>
              </a:ext>
            </a:extLst>
          </p:cNvPr>
          <p:cNvSpPr/>
          <p:nvPr/>
        </p:nvSpPr>
        <p:spPr>
          <a:xfrm>
            <a:off x="256716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E630099-1DD6-4666-86BF-00BA125C125A}"/>
              </a:ext>
            </a:extLst>
          </p:cNvPr>
          <p:cNvSpPr/>
          <p:nvPr/>
        </p:nvSpPr>
        <p:spPr>
          <a:xfrm>
            <a:off x="307501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ED83409-FB94-42AB-A02F-FEC741A9D556}"/>
              </a:ext>
            </a:extLst>
          </p:cNvPr>
          <p:cNvSpPr/>
          <p:nvPr/>
        </p:nvSpPr>
        <p:spPr>
          <a:xfrm>
            <a:off x="1043608"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DBB0C9-8582-43E3-B1CC-994B6E85359F}"/>
              </a:ext>
            </a:extLst>
          </p:cNvPr>
          <p:cNvSpPr/>
          <p:nvPr/>
        </p:nvSpPr>
        <p:spPr>
          <a:xfrm>
            <a:off x="1551459"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FDCE25-CB46-49E0-A5EA-17606577C203}"/>
              </a:ext>
            </a:extLst>
          </p:cNvPr>
          <p:cNvSpPr/>
          <p:nvPr/>
        </p:nvSpPr>
        <p:spPr>
          <a:xfrm>
            <a:off x="2059310"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5BD293-8666-4EA8-9C3B-F555E7BDF71D}"/>
              </a:ext>
            </a:extLst>
          </p:cNvPr>
          <p:cNvSpPr/>
          <p:nvPr/>
        </p:nvSpPr>
        <p:spPr>
          <a:xfrm>
            <a:off x="256716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FE84EA-951D-4EBD-ABAC-D6B4A30EDC86}"/>
              </a:ext>
            </a:extLst>
          </p:cNvPr>
          <p:cNvSpPr/>
          <p:nvPr/>
        </p:nvSpPr>
        <p:spPr>
          <a:xfrm>
            <a:off x="307501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D08D45-2E70-4DD1-800E-57AF19A5465F}"/>
              </a:ext>
            </a:extLst>
          </p:cNvPr>
          <p:cNvSpPr/>
          <p:nvPr/>
        </p:nvSpPr>
        <p:spPr>
          <a:xfrm>
            <a:off x="1043608"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A1ABA1-9A6C-41CC-9A48-681E1DE1BDFD}"/>
              </a:ext>
            </a:extLst>
          </p:cNvPr>
          <p:cNvSpPr/>
          <p:nvPr/>
        </p:nvSpPr>
        <p:spPr>
          <a:xfrm>
            <a:off x="1551459"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4A8A48-4E86-45C6-A884-3A5CD8EC425F}"/>
              </a:ext>
            </a:extLst>
          </p:cNvPr>
          <p:cNvSpPr/>
          <p:nvPr/>
        </p:nvSpPr>
        <p:spPr>
          <a:xfrm>
            <a:off x="2059310"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7202A1D-A553-43B3-AF07-5233292C813F}"/>
              </a:ext>
            </a:extLst>
          </p:cNvPr>
          <p:cNvSpPr/>
          <p:nvPr/>
        </p:nvSpPr>
        <p:spPr>
          <a:xfrm>
            <a:off x="256716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7B7DCE-F806-478B-86E1-E7D3975A9212}"/>
              </a:ext>
            </a:extLst>
          </p:cNvPr>
          <p:cNvSpPr/>
          <p:nvPr/>
        </p:nvSpPr>
        <p:spPr>
          <a:xfrm>
            <a:off x="307501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1BBD08B-7B4E-4CD2-BA94-89A402C2C394}"/>
              </a:ext>
            </a:extLst>
          </p:cNvPr>
          <p:cNvSpPr/>
          <p:nvPr/>
        </p:nvSpPr>
        <p:spPr>
          <a:xfrm>
            <a:off x="1043608"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0DD25E-B892-4DEF-9803-79063E226B7C}"/>
              </a:ext>
            </a:extLst>
          </p:cNvPr>
          <p:cNvSpPr/>
          <p:nvPr/>
        </p:nvSpPr>
        <p:spPr>
          <a:xfrm>
            <a:off x="1551459"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1C0DBB3-0CCC-469D-8ABA-78F7DC09563A}"/>
              </a:ext>
            </a:extLst>
          </p:cNvPr>
          <p:cNvSpPr/>
          <p:nvPr/>
        </p:nvSpPr>
        <p:spPr>
          <a:xfrm>
            <a:off x="2059310"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1328A-3C4E-4EFA-8E19-64A468076840}"/>
              </a:ext>
            </a:extLst>
          </p:cNvPr>
          <p:cNvSpPr/>
          <p:nvPr/>
        </p:nvSpPr>
        <p:spPr>
          <a:xfrm>
            <a:off x="256716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DDD4E9-C751-43D1-B522-6CC19735CDDA}"/>
              </a:ext>
            </a:extLst>
          </p:cNvPr>
          <p:cNvSpPr/>
          <p:nvPr/>
        </p:nvSpPr>
        <p:spPr>
          <a:xfrm>
            <a:off x="307501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F2F97B0-5C77-4698-B799-AE6FB07C82FB}"/>
              </a:ext>
            </a:extLst>
          </p:cNvPr>
          <p:cNvSpPr/>
          <p:nvPr/>
        </p:nvSpPr>
        <p:spPr>
          <a:xfrm>
            <a:off x="5317846"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82B6B4-C1A7-4EC9-A01B-211EE8C57F02}"/>
              </a:ext>
            </a:extLst>
          </p:cNvPr>
          <p:cNvSpPr/>
          <p:nvPr/>
        </p:nvSpPr>
        <p:spPr>
          <a:xfrm>
            <a:off x="5878638"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3B40D3-B5E3-437B-9566-242B16ACDC1A}"/>
              </a:ext>
            </a:extLst>
          </p:cNvPr>
          <p:cNvSpPr/>
          <p:nvPr/>
        </p:nvSpPr>
        <p:spPr>
          <a:xfrm>
            <a:off x="6439430"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5B18D5-C2B5-413A-8339-DE21FDF6BFF0}"/>
              </a:ext>
            </a:extLst>
          </p:cNvPr>
          <p:cNvSpPr/>
          <p:nvPr/>
        </p:nvSpPr>
        <p:spPr>
          <a:xfrm>
            <a:off x="7000222"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8D83756-4E07-48F3-804B-E76742FDAECF}"/>
              </a:ext>
            </a:extLst>
          </p:cNvPr>
          <p:cNvSpPr/>
          <p:nvPr/>
        </p:nvSpPr>
        <p:spPr>
          <a:xfrm>
            <a:off x="5317846"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BBFB512-ACAD-428F-B97D-50C24A31F457}"/>
              </a:ext>
            </a:extLst>
          </p:cNvPr>
          <p:cNvSpPr/>
          <p:nvPr/>
        </p:nvSpPr>
        <p:spPr>
          <a:xfrm>
            <a:off x="5878638"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C5103B-62E9-4E1D-A9DE-DBFB5E3689A1}"/>
              </a:ext>
            </a:extLst>
          </p:cNvPr>
          <p:cNvSpPr/>
          <p:nvPr/>
        </p:nvSpPr>
        <p:spPr>
          <a:xfrm>
            <a:off x="6439430"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BAA42B-BA0A-4EF8-9B13-5D313504463A}"/>
              </a:ext>
            </a:extLst>
          </p:cNvPr>
          <p:cNvSpPr/>
          <p:nvPr/>
        </p:nvSpPr>
        <p:spPr>
          <a:xfrm>
            <a:off x="7000222"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222A72-FD5C-4F3A-9F83-DC08D5FD887C}"/>
              </a:ext>
            </a:extLst>
          </p:cNvPr>
          <p:cNvSpPr/>
          <p:nvPr/>
        </p:nvSpPr>
        <p:spPr>
          <a:xfrm>
            <a:off x="5317846"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9FFD863-D927-4F17-8E6D-E240C6F2CC13}"/>
              </a:ext>
            </a:extLst>
          </p:cNvPr>
          <p:cNvSpPr/>
          <p:nvPr/>
        </p:nvSpPr>
        <p:spPr>
          <a:xfrm>
            <a:off x="5878638"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BCE04CD-25C3-4083-9B68-C5D7E97D21FE}"/>
              </a:ext>
            </a:extLst>
          </p:cNvPr>
          <p:cNvSpPr/>
          <p:nvPr/>
        </p:nvSpPr>
        <p:spPr>
          <a:xfrm>
            <a:off x="6439430"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8C6C02F-F7AA-4D98-870A-4EC03E0DC6D9}"/>
              </a:ext>
            </a:extLst>
          </p:cNvPr>
          <p:cNvSpPr/>
          <p:nvPr/>
        </p:nvSpPr>
        <p:spPr>
          <a:xfrm>
            <a:off x="7000222"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98F0E4-0590-49B6-AE7A-D15E4B5001C2}"/>
              </a:ext>
            </a:extLst>
          </p:cNvPr>
          <p:cNvSpPr/>
          <p:nvPr/>
        </p:nvSpPr>
        <p:spPr>
          <a:xfrm>
            <a:off x="5317846"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4BFAAC9-08DC-4FDE-AF40-8D2F2D62756C}"/>
              </a:ext>
            </a:extLst>
          </p:cNvPr>
          <p:cNvSpPr/>
          <p:nvPr/>
        </p:nvSpPr>
        <p:spPr>
          <a:xfrm>
            <a:off x="5878638"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20A72B3-B0BC-42F4-928B-6A782B6693E1}"/>
              </a:ext>
            </a:extLst>
          </p:cNvPr>
          <p:cNvSpPr/>
          <p:nvPr/>
        </p:nvSpPr>
        <p:spPr>
          <a:xfrm>
            <a:off x="6439430"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4AFF730-0B94-4CBC-80C7-2A1DE67AFD30}"/>
              </a:ext>
            </a:extLst>
          </p:cNvPr>
          <p:cNvSpPr/>
          <p:nvPr/>
        </p:nvSpPr>
        <p:spPr>
          <a:xfrm>
            <a:off x="7000222"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323B97A-AB4C-4E88-8779-67CF7C1A1CF0}"/>
              </a:ext>
            </a:extLst>
          </p:cNvPr>
          <p:cNvSpPr txBox="1"/>
          <p:nvPr/>
        </p:nvSpPr>
        <p:spPr>
          <a:xfrm>
            <a:off x="2013708" y="6560671"/>
            <a:ext cx="5886401" cy="253916"/>
          </a:xfrm>
          <a:prstGeom prst="rect">
            <a:avLst/>
          </a:prstGeom>
          <a:noFill/>
        </p:spPr>
        <p:txBody>
          <a:bodyPr wrap="square">
            <a:spAutoFit/>
          </a:bodyPr>
          <a:lstStyle/>
          <a:p>
            <a:r>
              <a:rPr lang="en-SE" sz="1050" dirty="0"/>
              <a:t>https://www.coursera.org/learn/convolutional-neural-networks/lecture/VgyWR/object-detection</a:t>
            </a:r>
          </a:p>
        </p:txBody>
      </p:sp>
    </p:spTree>
    <p:extLst>
      <p:ext uri="{BB962C8B-B14F-4D97-AF65-F5344CB8AC3E}">
        <p14:creationId xmlns:p14="http://schemas.microsoft.com/office/powerpoint/2010/main" val="73854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8"/>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3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3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36"/>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37"/>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1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1"/>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39"/>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39"/>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4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0"/>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41"/>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42"/>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42"/>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43"/>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3"/>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44"/>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44"/>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45"/>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45"/>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6"/>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46"/>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47"/>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grpId="1" nodeType="clickEffect">
                                  <p:stCondLst>
                                    <p:cond delay="0"/>
                                  </p:stCondLst>
                                  <p:childTnLst>
                                    <p:set>
                                      <p:cBhvr>
                                        <p:cTn id="290" dur="1" fill="hold">
                                          <p:stCondLst>
                                            <p:cond delay="0"/>
                                          </p:stCondLst>
                                        </p:cTn>
                                        <p:tgtEl>
                                          <p:spTgt spid="47"/>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8"/>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xit" presetSubtype="0" fill="hold" grpId="1" nodeType="clickEffect">
                                  <p:stCondLst>
                                    <p:cond delay="0"/>
                                  </p:stCondLst>
                                  <p:childTnLst>
                                    <p:set>
                                      <p:cBhvr>
                                        <p:cTn id="298" dur="1" fill="hold">
                                          <p:stCondLst>
                                            <p:cond delay="0"/>
                                          </p:stCondLst>
                                        </p:cTn>
                                        <p:tgtEl>
                                          <p:spTgt spid="48"/>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49"/>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49"/>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50"/>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50"/>
                                        </p:tgtEl>
                                        <p:attrNameLst>
                                          <p:attrName>style.visibility</p:attrName>
                                        </p:attrNameLst>
                                      </p:cBhvr>
                                      <p:to>
                                        <p:strVal val="hidden"/>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51"/>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51"/>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52"/>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2"/>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53"/>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53"/>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4"/>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8B52-0659-42D3-AB8F-6788AF19928A}"/>
              </a:ext>
            </a:extLst>
          </p:cNvPr>
          <p:cNvSpPr>
            <a:spLocks noGrp="1"/>
          </p:cNvSpPr>
          <p:nvPr>
            <p:ph type="title"/>
          </p:nvPr>
        </p:nvSpPr>
        <p:spPr/>
        <p:txBody>
          <a:bodyPr/>
          <a:lstStyle/>
          <a:p>
            <a:r>
              <a:rPr lang="en-US" dirty="0"/>
              <a:t>Sliding Window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EB126-C4CF-4DFB-8BD8-5D8E0C6AFAB0}"/>
                  </a:ext>
                </a:extLst>
              </p:cNvPr>
              <p:cNvSpPr>
                <a:spLocks noGrp="1"/>
              </p:cNvSpPr>
              <p:nvPr>
                <p:ph idx="1"/>
              </p:nvPr>
            </p:nvSpPr>
            <p:spPr/>
            <p:txBody>
              <a:bodyPr>
                <a:normAutofit fontScale="92500" lnSpcReduction="10000"/>
              </a:bodyPr>
              <a:lstStyle/>
              <a:p>
                <a:r>
                  <a:rPr lang="en-US" dirty="0"/>
                  <a:t>Total number of possible box positions in an image of size </a:t>
                </a:r>
                <a14:m>
                  <m:oMath xmlns:m="http://schemas.openxmlformats.org/officeDocument/2006/math">
                    <m:r>
                      <a:rPr lang="en-US" i="1" dirty="0" smtClean="0">
                        <a:latin typeface="Cambria Math" panose="02040503050406030204" pitchFamily="18" charset="0"/>
                      </a:rPr>
                      <m:t>𝐻</m:t>
                    </m:r>
                    <m:r>
                      <a:rPr lang="en-US" i="1" dirty="0">
                        <a:latin typeface="Cambria Math" panose="02040503050406030204" pitchFamily="18" charset="0"/>
                      </a:rPr>
                      <m:t>×</m:t>
                    </m:r>
                    <m:r>
                      <a:rPr lang="en-US" i="1" dirty="0" smtClean="0">
                        <a:latin typeface="Cambria Math" panose="02040503050406030204" pitchFamily="18" charset="0"/>
                      </a:rPr>
                      <m:t>𝑊</m:t>
                    </m:r>
                  </m:oMath>
                </a14:m>
                <a:r>
                  <a:rPr lang="en-US" dirty="0"/>
                  <a:t>:</a:t>
                </a:r>
              </a:p>
              <a:p>
                <a:pPr lvl="1"/>
                <a:r>
                  <a:rPr lang="en-US" dirty="0"/>
                  <a:t>Consider a box of size </a:t>
                </a:r>
                <a14:m>
                  <m:oMath xmlns:m="http://schemas.openxmlformats.org/officeDocument/2006/math">
                    <m:r>
                      <a:rPr lang="en-US" i="1" dirty="0" smtClean="0">
                        <a:latin typeface="Cambria Math" panose="02040503050406030204" pitchFamily="18" charset="0"/>
                      </a:rPr>
                      <m:t>h</m:t>
                    </m:r>
                    <m:r>
                      <a:rPr lang="en-US" b="0" i="1" dirty="0" smtClean="0">
                        <a:latin typeface="Cambria Math" panose="02040503050406030204" pitchFamily="18" charset="0"/>
                      </a:rPr>
                      <m:t>×</m:t>
                    </m:r>
                    <m:r>
                      <a:rPr lang="en-US" i="1" dirty="0" smtClean="0">
                        <a:latin typeface="Cambria Math" panose="02040503050406030204" pitchFamily="18" charset="0"/>
                      </a:rPr>
                      <m:t>𝑤</m:t>
                    </m:r>
                  </m:oMath>
                </a14:m>
                <a:r>
                  <a:rPr lang="en-US" dirty="0"/>
                  <a:t>:</a:t>
                </a:r>
              </a:p>
              <a:p>
                <a:pPr lvl="1"/>
                <a:r>
                  <a:rPr lang="en-US" dirty="0"/>
                  <a:t>Possible x positions: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oMath>
                </a14:m>
                <a:r>
                  <a:rPr lang="en-US" dirty="0"/>
                  <a:t>; Possible y positions: </a:t>
                </a:r>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r>
                  <a:rPr lang="en-US" dirty="0"/>
                  <a:t> (assuming stride of 1)</a:t>
                </a:r>
              </a:p>
              <a:p>
                <a:pPr lvl="1"/>
                <a:r>
                  <a:rPr lang="en-US" dirty="0"/>
                  <a:t>Total # possible positions: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endParaRPr lang="en-US" dirty="0"/>
              </a:p>
              <a:p>
                <a:pPr lvl="1"/>
                <a:r>
                  <a:rPr lang="en-US" dirty="0"/>
                  <a:t>Consider all possible box sizes: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𝐻</m:t>
                    </m:r>
                    <m:r>
                      <a:rPr lang="en-US" i="1" dirty="0">
                        <a:latin typeface="Cambria Math" panose="02040503050406030204" pitchFamily="18" charset="0"/>
                      </a:rPr>
                      <m:t>,1≤</m:t>
                    </m:r>
                    <m:r>
                      <a:rPr lang="en-US" b="0" i="1" dirty="0" smtClean="0">
                        <a:latin typeface="Cambria Math" panose="02040503050406030204" pitchFamily="18" charset="0"/>
                      </a:rPr>
                      <m:t>𝑤</m:t>
                    </m:r>
                    <m:r>
                      <a:rPr lang="en-US" i="1" dirty="0">
                        <a:latin typeface="Cambria Math" panose="02040503050406030204" pitchFamily="18" charset="0"/>
                      </a:rPr>
                      <m:t>≤</m:t>
                    </m:r>
                    <m:r>
                      <a:rPr lang="en-US" b="0" i="1" dirty="0" smtClean="0">
                        <a:latin typeface="Cambria Math" panose="02040503050406030204" pitchFamily="18" charset="0"/>
                      </a:rPr>
                      <m:t>𝑊</m:t>
                    </m:r>
                  </m:oMath>
                </a14:m>
                <a:endParaRPr lang="en-US" dirty="0"/>
              </a:p>
              <a:p>
                <a:pPr lvl="1"/>
                <a:r>
                  <a:rPr lang="en-US" dirty="0"/>
                  <a:t>Total # possible boxes: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𝑤</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𝑊</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h</m:t>
                            </m:r>
                            <m:r>
                              <a:rPr lang="en-US" b="0" i="1" smtClean="0">
                                <a:latin typeface="Cambria Math" panose="02040503050406030204" pitchFamily="18" charset="0"/>
                              </a:rPr>
                              <m:t>=1</m:t>
                            </m:r>
                          </m:sub>
                          <m:sup>
                            <m:r>
                              <a:rPr lang="en-US" b="0" i="1" smtClean="0">
                                <a:latin typeface="Cambria Math" panose="02040503050406030204" pitchFamily="18" charset="0"/>
                              </a:rPr>
                              <m:t>𝐻</m:t>
                            </m:r>
                          </m:sup>
                          <m:e>
                            <m:r>
                              <a:rPr lang="en-US" b="0" i="1" smtClean="0">
                                <a:latin typeface="Cambria Math" panose="02040503050406030204" pitchFamily="18" charset="0"/>
                              </a:rPr>
                              <m:t>(</m:t>
                            </m:r>
                            <m:r>
                              <a:rPr lang="en-US" i="1" dirty="0">
                                <a:latin typeface="Cambria Math" panose="02040503050406030204" pitchFamily="18" charset="0"/>
                              </a:rPr>
                              <m:t>𝑊</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+1)(</m:t>
                            </m:r>
                            <m:r>
                              <a:rPr lang="en-US" i="1" dirty="0">
                                <a:latin typeface="Cambria Math" panose="02040503050406030204" pitchFamily="18" charset="0"/>
                              </a:rPr>
                              <m:t>𝐻</m:t>
                            </m:r>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+1)</m:t>
                            </m:r>
                          </m:e>
                        </m:nary>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f>
                      <m:fPr>
                        <m:ctrlPr>
                          <a:rPr lang="en-US" i="1">
                            <a:latin typeface="Cambria Math" panose="02040503050406030204" pitchFamily="18" charset="0"/>
                          </a:rPr>
                        </m:ctrlPr>
                      </m:fPr>
                      <m:num>
                        <m:r>
                          <a:rPr lang="en-US" b="0" i="1" smtClean="0">
                            <a:latin typeface="Cambria Math" panose="02040503050406030204" pitchFamily="18" charset="0"/>
                          </a:rPr>
                          <m:t>𝑊</m:t>
                        </m:r>
                        <m:d>
                          <m:dPr>
                            <m:ctrlPr>
                              <a:rPr lang="en-US" i="1">
                                <a:latin typeface="Cambria Math" panose="02040503050406030204" pitchFamily="18" charset="0"/>
                              </a:rPr>
                            </m:ctrlPr>
                          </m:dPr>
                          <m:e>
                            <m:r>
                              <a:rPr lang="en-US" b="0" i="1" smtClean="0">
                                <a:latin typeface="Cambria Math" panose="02040503050406030204" pitchFamily="18" charset="0"/>
                              </a:rPr>
                              <m:t>𝑊</m:t>
                            </m:r>
                            <m:r>
                              <a:rPr lang="en-US" i="1">
                                <a:latin typeface="Cambria Math" panose="02040503050406030204" pitchFamily="18" charset="0"/>
                              </a:rPr>
                              <m:t>+1</m:t>
                            </m:r>
                          </m:e>
                        </m:d>
                      </m:num>
                      <m:den>
                        <m:r>
                          <a:rPr lang="en-US" i="1">
                            <a:latin typeface="Cambria Math" panose="02040503050406030204" pitchFamily="18" charset="0"/>
                          </a:rPr>
                          <m:t>2</m:t>
                        </m:r>
                      </m:den>
                    </m:f>
                  </m:oMath>
                </a14:m>
                <a:endParaRPr lang="en-US" dirty="0"/>
              </a:p>
              <a:p>
                <a:pPr lvl="1"/>
                <a:r>
                  <a:rPr lang="en-US" dirty="0"/>
                  <a:t>For an 800x600 image, that is 57 million!</a:t>
                </a:r>
                <a:endParaRPr lang="en-SE" dirty="0"/>
              </a:p>
              <a:p>
                <a:endParaRPr lang="en-SE" dirty="0"/>
              </a:p>
            </p:txBody>
          </p:sp>
        </mc:Choice>
        <mc:Fallback xmlns="">
          <p:sp>
            <p:nvSpPr>
              <p:cNvPr id="3" name="Content Placeholder 2">
                <a:extLst>
                  <a:ext uri="{FF2B5EF4-FFF2-40B4-BE49-F238E27FC236}">
                    <a16:creationId xmlns:a16="http://schemas.microsoft.com/office/drawing/2014/main" id="{2E5EB126-C4CF-4DFB-8BD8-5D8E0C6AFAB0}"/>
                  </a:ext>
                </a:extLst>
              </p:cNvPr>
              <p:cNvSpPr>
                <a:spLocks noGrp="1" noRot="1" noChangeAspect="1" noMove="1" noResize="1" noEditPoints="1" noAdjustHandles="1" noChangeArrowheads="1" noChangeShapeType="1" noTextEdit="1"/>
              </p:cNvSpPr>
              <p:nvPr>
                <p:ph idx="1"/>
              </p:nvPr>
            </p:nvSpPr>
            <p:spPr>
              <a:blipFill>
                <a:blip r:embed="rId2"/>
                <a:stretch>
                  <a:fillRect l="-1481"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FA15080-3680-4E5C-98B1-2CA6E2FA5A7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36452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778A4-1140-44DF-AE4C-60BCE253BFB7}"/>
              </a:ext>
            </a:extLst>
          </p:cNvPr>
          <p:cNvSpPr>
            <a:spLocks noGrp="1"/>
          </p:cNvSpPr>
          <p:nvPr>
            <p:ph type="title"/>
          </p:nvPr>
        </p:nvSpPr>
        <p:spPr>
          <a:xfrm>
            <a:off x="-23449" y="-171400"/>
            <a:ext cx="9139808" cy="1143000"/>
          </a:xfrm>
        </p:spPr>
        <p:txBody>
          <a:bodyPr/>
          <a:lstStyle/>
          <a:p>
            <a:r>
              <a:rPr kumimoji="0" lang="en-US" sz="3200" b="0" i="0" u="none" strike="noStrike" kern="0" cap="none" spc="-5" normalizeH="0" baseline="0" noProof="0" dirty="0">
                <a:ln>
                  <a:noFill/>
                </a:ln>
                <a:solidFill>
                  <a:srgbClr val="000000"/>
                </a:solidFill>
                <a:effectLst/>
                <a:uLnTx/>
                <a:uFillTx/>
                <a:latin typeface="Arial"/>
                <a:ea typeface="+mn-ea"/>
                <a:cs typeface="Arial"/>
              </a:rPr>
              <a:t>Tuning</a:t>
            </a:r>
            <a:r>
              <a:rPr kumimoji="0" lang="en-US" sz="3200" b="0" i="0" u="none" strike="noStrike" kern="0" cap="none" spc="-5" normalizeH="0" noProof="0" dirty="0">
                <a:ln>
                  <a:noFill/>
                </a:ln>
                <a:solidFill>
                  <a:srgbClr val="000000"/>
                </a:solidFill>
                <a:effectLst/>
                <a:uLnTx/>
                <a:uFillTx/>
                <a:latin typeface="Arial"/>
                <a:ea typeface="+mn-ea"/>
                <a:cs typeface="Arial"/>
              </a:rPr>
              <a:t> a FC layer into an equivalent CONV layer</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ACF0D-9CBA-477E-8A0D-C74245892BE0}"/>
                  </a:ext>
                </a:extLst>
              </p:cNvPr>
              <p:cNvSpPr>
                <a:spLocks noGrp="1"/>
              </p:cNvSpPr>
              <p:nvPr>
                <p:ph idx="1"/>
              </p:nvPr>
            </p:nvSpPr>
            <p:spPr>
              <a:xfrm>
                <a:off x="0" y="1295400"/>
                <a:ext cx="2937942" cy="5105400"/>
              </a:xfrm>
            </p:spPr>
            <p:txBody>
              <a:bodyPr>
                <a:normAutofit fontScale="47500" lnSpcReduction="20000"/>
              </a:bodyPr>
              <a:lstStyle/>
              <a:p>
                <a:r>
                  <a:rPr kumimoji="0" lang="en-US" sz="3200" b="0" i="0" u="none" strike="noStrike" kern="0" cap="none" spc="-5" normalizeH="0" noProof="0" dirty="0">
                    <a:ln>
                      <a:noFill/>
                    </a:ln>
                    <a:solidFill>
                      <a:srgbClr val="000000"/>
                    </a:solidFill>
                    <a:effectLst/>
                    <a:uLnTx/>
                    <a:uFillTx/>
                    <a:latin typeface="Arial"/>
                    <a:ea typeface="+mn-ea"/>
                    <a:cs typeface="Arial"/>
                  </a:rPr>
                  <a:t>Two methods:</a:t>
                </a:r>
              </a:p>
              <a:p>
                <a:r>
                  <a:rPr kumimoji="0" lang="en-US" sz="3200" b="0" i="0" u="none" strike="noStrike" kern="0" cap="none" spc="-5" normalizeH="0" noProof="0" dirty="0">
                    <a:ln>
                      <a:noFill/>
                    </a:ln>
                    <a:solidFill>
                      <a:srgbClr val="000000"/>
                    </a:solidFill>
                    <a:effectLst/>
                    <a:uLnTx/>
                    <a:uFillTx/>
                    <a:latin typeface="Arial"/>
                    <a:ea typeface="+mn-ea"/>
                    <a:cs typeface="Arial"/>
                  </a:rPr>
                  <a:t>1) Upper left: </a:t>
                </a:r>
                <a:r>
                  <a:rPr kumimoji="0" lang="en-US" sz="3200" b="0" i="0" u="none" strike="noStrike" kern="0" cap="none" spc="-5" normalizeH="0" baseline="0" noProof="0" dirty="0">
                    <a:ln>
                      <a:noFill/>
                    </a:ln>
                    <a:solidFill>
                      <a:srgbClr val="000000"/>
                    </a:solidFill>
                    <a:effectLst/>
                    <a:uLnTx/>
                    <a:uFillTx/>
                    <a:latin typeface="Arial"/>
                    <a:ea typeface="+mn-ea"/>
                    <a:cs typeface="Arial"/>
                  </a:rPr>
                  <a:t>With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set </a:t>
                </a:r>
                <a:r>
                  <a:rPr lang="en-US" spc="-5" dirty="0">
                    <a:solidFill>
                      <a:srgbClr val="000000"/>
                    </a:solidFill>
                    <a:cs typeface="Arial"/>
                  </a:rPr>
                  <a:t>the filter volume </a:t>
                </a:r>
                <a14:m>
                  <m:oMath xmlns:m="http://schemas.openxmlformats.org/officeDocument/2006/math">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oMath>
                </a14:m>
                <a:r>
                  <a:rPr lang="en-US" spc="-5" dirty="0">
                    <a:solidFill>
                      <a:srgbClr val="000000"/>
                    </a:solidFill>
                    <a:cs typeface="Arial"/>
                  </a:rPr>
                  <a:t>, </a:t>
                </a:r>
                <a:r>
                  <a:rPr kumimoji="0" lang="en-US" sz="3200" b="0" i="0" u="none" strike="noStrike" kern="0" cap="none" spc="-5" normalizeH="0" baseline="0" noProof="0" dirty="0">
                    <a:ln>
                      <a:noFill/>
                    </a:ln>
                    <a:solidFill>
                      <a:srgbClr val="000000"/>
                    </a:solidFill>
                    <a:effectLst/>
                    <a:uLnTx/>
                    <a:uFillTx/>
                    <a:latin typeface="Arial"/>
                    <a:ea typeface="+mn-ea"/>
                    <a:cs typeface="Arial"/>
                  </a:rPr>
                  <a:t>i.e.,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𝐹</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stride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𝑆</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oMath>
                </a14:m>
                <a:r>
                  <a:rPr kumimoji="0" lang="en-US" sz="3200" b="0" i="0" u="none" strike="noStrike" kern="0" cap="none" spc="-5" normalizeH="0" baseline="0" noProof="0" dirty="0">
                    <a:ln>
                      <a:noFill/>
                    </a:ln>
                    <a:solidFill>
                      <a:srgbClr val="000000"/>
                    </a:solidFill>
                    <a:effectLst/>
                    <a:uLnTx/>
                    <a:uFillTx/>
                    <a:latin typeface="Arial"/>
                    <a:ea typeface="+mn-ea"/>
                    <a:cs typeface="Arial"/>
                  </a:rPr>
                  <a:t>, no pad.</a:t>
                </a:r>
                <a:r>
                  <a:rPr kumimoji="0" lang="en-US" sz="3200" b="0" i="0" u="none" strike="noStrike" kern="0" cap="none" spc="-5" normalizeH="0" noProof="0" dirty="0">
                    <a:ln>
                      <a:noFill/>
                    </a:ln>
                    <a:solidFill>
                      <a:srgbClr val="000000"/>
                    </a:solidFill>
                    <a:effectLst/>
                    <a:uLnTx/>
                    <a:uFillTx/>
                    <a:latin typeface="Arial"/>
                    <a:ea typeface="+mn-ea"/>
                    <a:cs typeface="Arial"/>
                  </a:rPr>
                  <a:t> Then each filter generates a single output in the next layer</a:t>
                </a:r>
                <a:r>
                  <a:rPr kumimoji="0" lang="en-US" sz="3200" b="0" i="0" u="none" strike="noStrike" kern="0" cap="none" spc="0" normalizeH="0" baseline="0" noProof="0" dirty="0">
                    <a:ln>
                      <a:noFill/>
                    </a:ln>
                    <a:solidFill>
                      <a:srgbClr val="000000"/>
                    </a:solidFill>
                    <a:effectLst/>
                    <a:uLnTx/>
                    <a:uFillTx/>
                    <a:latin typeface="Arial"/>
                    <a:ea typeface="+mn-ea"/>
                    <a:cs typeface="Arial"/>
                  </a:rPr>
                  <a:t> (since </a:t>
                </a:r>
                <a14:m>
                  <m:oMath xmlns:m="http://schemas.openxmlformats.org/officeDocument/2006/math">
                    <m:sSub>
                      <m:sSubPr>
                        <m:ctrlP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0" normalizeH="0" baseline="0" noProof="0" dirty="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2</m:t>
                        </m:r>
                      </m:sub>
                    </m:sSub>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m:t>
                    </m:r>
                    <m:f>
                      <m:f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num>
                      <m:den>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𝑆</m:t>
                        </m:r>
                      </m:den>
                    </m:f>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sSub>
                          <m:sSub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𝑁</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𝐹</m:t>
                        </m:r>
                      </m:e>
                    </m:d>
                    <m:r>
                      <a:rPr kumimoji="0" lang="en-US" sz="3200" b="0" i="0" u="none" strike="noStrike" kern="0" cap="none" spc="0" normalizeH="0" baseline="0" noProof="0" dirty="0">
                        <a:ln>
                          <a:noFill/>
                        </a:ln>
                        <a:solidFill>
                          <a:srgbClr val="000000"/>
                        </a:solidFill>
                        <a:effectLst/>
                        <a:uLnTx/>
                        <a:uFillTx/>
                        <a:latin typeface="Cambria Math" panose="02040503050406030204" pitchFamily="18" charset="0"/>
                        <a:ea typeface="+mn-ea"/>
                        <a:cs typeface="+mn-cs"/>
                      </a:rPr>
                      <m:t>+</m:t>
                    </m:r>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mn-cs"/>
                      </a:rPr>
                      <m:t>1=1</m:t>
                    </m:r>
                  </m:oMath>
                </a14:m>
                <a:r>
                  <a:rPr kumimoji="0" lang="en-US" sz="3200" b="0" i="0" u="none" strike="noStrike" kern="0" cap="none" spc="0" normalizeH="0" baseline="0" noProof="0" dirty="0">
                    <a:ln>
                      <a:noFill/>
                    </a:ln>
                    <a:solidFill>
                      <a:srgbClr val="000000"/>
                    </a:solidFill>
                    <a:effectLst/>
                    <a:uLnTx/>
                    <a:uFillTx/>
                    <a:latin typeface="Arial"/>
                    <a:ea typeface="+mn-ea"/>
                    <a:cs typeface="Arial"/>
                  </a:rPr>
                  <a:t>). </a:t>
                </a:r>
                <a:r>
                  <a:rPr lang="en-US" dirty="0">
                    <a:solidFill>
                      <a:srgbClr val="000000"/>
                    </a:solidFill>
                    <a:cs typeface="Arial"/>
                  </a:rPr>
                  <a:t>Set the number of filters to be the number of neurons in the next layer</a:t>
                </a:r>
                <a:endParaRPr lang="en-US" sz="3500" dirty="0"/>
              </a:p>
              <a:p>
                <a:r>
                  <a:rPr lang="en-US" dirty="0">
                    <a:solidFill>
                      <a:srgbClr val="000000"/>
                    </a:solidFill>
                    <a:latin typeface="Arial"/>
                    <a:cs typeface="Arial"/>
                  </a:rPr>
                  <a:t>2) Lower left: Convert the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lang="en-US" dirty="0">
                    <a:solidFill>
                      <a:srgbClr val="000000"/>
                    </a:solidFill>
                    <a:latin typeface="Arial"/>
                    <a:cs typeface="Arial"/>
                  </a:rPr>
                  <a:t> into </a:t>
                </a:r>
                <a14:m>
                  <m:oMath xmlns:m="http://schemas.openxmlformats.org/officeDocument/2006/math">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oMath>
                </a14:m>
                <a:r>
                  <a:rPr lang="en-US" dirty="0">
                    <a:solidFill>
                      <a:srgbClr val="000000"/>
                    </a:solidFill>
                    <a:cs typeface="Arial"/>
                  </a:rPr>
                  <a:t>. </a:t>
                </a:r>
                <a:r>
                  <a:rPr lang="en-US" spc="-5" dirty="0">
                    <a:solidFill>
                      <a:srgbClr val="000000"/>
                    </a:solidFill>
                    <a:cs typeface="Arial"/>
                  </a:rPr>
                  <a:t>set the filter volume</a:t>
                </a:r>
                <a14:m>
                  <m:oMath xmlns:m="http://schemas.openxmlformats.org/officeDocument/2006/math">
                    <m:r>
                      <a:rPr lang="en-US" i="1" spc="-5">
                        <a:solidFill>
                          <a:srgbClr val="000000"/>
                        </a:solidFill>
                        <a:latin typeface="Cambria Math" panose="02040503050406030204" pitchFamily="18" charset="0"/>
                        <a:cs typeface="Arial"/>
                      </a:rPr>
                      <m:t>1×1×</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oMath>
                </a14:m>
                <a:r>
                  <a:rPr lang="en-US" spc="-5" dirty="0">
                    <a:solidFill>
                      <a:srgbClr val="000000"/>
                    </a:solidFill>
                    <a:cs typeface="Arial"/>
                  </a:rPr>
                  <a:t>, i.e., </a:t>
                </a:r>
                <a14:m>
                  <m:oMath xmlns:m="http://schemas.openxmlformats.org/officeDocument/2006/math">
                    <m:r>
                      <a:rPr lang="en-US" b="0" i="1" spc="-5" smtClean="0">
                        <a:solidFill>
                          <a:srgbClr val="000000"/>
                        </a:solidFill>
                        <a:latin typeface="Cambria Math" panose="02040503050406030204" pitchFamily="18" charset="0"/>
                        <a:cs typeface="Arial"/>
                      </a:rPr>
                      <m:t>𝐹</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oMath>
                </a14:m>
                <a:r>
                  <a:rPr lang="en-US" spc="-5" dirty="0">
                    <a:solidFill>
                      <a:srgbClr val="000000"/>
                    </a:solidFill>
                    <a:cs typeface="Arial"/>
                  </a:rPr>
                  <a:t>, stride </a:t>
                </a:r>
                <a14:m>
                  <m:oMath xmlns:m="http://schemas.openxmlformats.org/officeDocument/2006/math">
                    <m:r>
                      <a:rPr lang="en-US" i="1" spc="-5">
                        <a:solidFill>
                          <a:srgbClr val="000000"/>
                        </a:solidFill>
                        <a:latin typeface="Cambria Math" panose="02040503050406030204" pitchFamily="18" charset="0"/>
                        <a:cs typeface="Arial"/>
                      </a:rPr>
                      <m:t>𝑆</m:t>
                    </m:r>
                    <m:r>
                      <a:rPr lang="en-US" i="1" spc="-5">
                        <a:solidFill>
                          <a:srgbClr val="000000"/>
                        </a:solidFill>
                        <a:latin typeface="Cambria Math" panose="02040503050406030204" pitchFamily="18" charset="0"/>
                        <a:cs typeface="Arial"/>
                      </a:rPr>
                      <m:t>=1</m:t>
                    </m:r>
                  </m:oMath>
                </a14:m>
                <a:r>
                  <a:rPr lang="en-US" spc="-5" dirty="0">
                    <a:solidFill>
                      <a:srgbClr val="000000"/>
                    </a:solidFill>
                    <a:cs typeface="Arial"/>
                  </a:rPr>
                  <a:t>, no pad.</a:t>
                </a:r>
                <a:r>
                  <a:rPr lang="en-US" dirty="0">
                    <a:solidFill>
                      <a:srgbClr val="000000"/>
                    </a:solidFill>
                    <a:cs typeface="Arial"/>
                  </a:rPr>
                  <a:t> </a:t>
                </a:r>
                <a:r>
                  <a:rPr lang="en-US" spc="-5" dirty="0">
                    <a:solidFill>
                      <a:srgbClr val="000000"/>
                    </a:solidFill>
                    <a:cs typeface="Arial"/>
                  </a:rPr>
                  <a:t>Then each filter generates a single output in the next layer</a:t>
                </a:r>
                <a:r>
                  <a:rPr lang="en-US" dirty="0">
                    <a:solidFill>
                      <a:srgbClr val="000000"/>
                    </a:solidFill>
                    <a:cs typeface="Arial"/>
                  </a:rPr>
                  <a:t> (since </a:t>
                </a:r>
                <a14:m>
                  <m:oMath xmlns:m="http://schemas.openxmlformats.org/officeDocument/2006/math">
                    <m:sSub>
                      <m:sSubPr>
                        <m:ctrlPr>
                          <a:rPr lang="en-US" i="1" dirty="0">
                            <a:solidFill>
                              <a:srgbClr val="000000"/>
                            </a:solidFill>
                            <a:latin typeface="Cambria Math" panose="02040503050406030204" pitchFamily="18" charset="0"/>
                            <a:cs typeface="Arial"/>
                          </a:rPr>
                        </m:ctrlPr>
                      </m:sSubPr>
                      <m:e>
                        <m:r>
                          <a:rPr lang="en-US" i="1" dirty="0">
                            <a:solidFill>
                              <a:srgbClr val="000000"/>
                            </a:solidFill>
                            <a:latin typeface="Cambria Math" panose="02040503050406030204" pitchFamily="18" charset="0"/>
                            <a:cs typeface="Arial"/>
                          </a:rPr>
                          <m:t>𝑁</m:t>
                        </m:r>
                      </m:e>
                      <m:sub>
                        <m:r>
                          <a:rPr lang="en-US" i="1" dirty="0">
                            <a:solidFill>
                              <a:srgbClr val="000000"/>
                            </a:solidFill>
                            <a:latin typeface="Cambria Math" panose="02040503050406030204" pitchFamily="18" charset="0"/>
                            <a:cs typeface="Arial"/>
                          </a:rPr>
                          <m:t>2</m:t>
                        </m:r>
                      </m:sub>
                    </m:sSub>
                    <m:r>
                      <a:rPr lang="en-US" dirty="0">
                        <a:solidFill>
                          <a:srgbClr val="000000"/>
                        </a:solidFill>
                        <a:latin typeface="Cambria Math" panose="02040503050406030204" pitchFamily="18" charset="0"/>
                        <a:cs typeface="Arial"/>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𝑆</m:t>
                        </m:r>
                      </m:den>
                    </m:f>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m:t>
                        </m:r>
                      </m:e>
                    </m:d>
                    <m:r>
                      <a:rPr lang="en-US" dirty="0">
                        <a:solidFill>
                          <a:srgbClr val="000000"/>
                        </a:solidFill>
                        <a:latin typeface="Cambria Math" panose="02040503050406030204" pitchFamily="18" charset="0"/>
                      </a:rPr>
                      <m:t>+1=1</m:t>
                    </m:r>
                  </m:oMath>
                </a14:m>
                <a:r>
                  <a:rPr lang="en-US" dirty="0">
                    <a:solidFill>
                      <a:srgbClr val="000000"/>
                    </a:solidFill>
                    <a:cs typeface="Arial"/>
                  </a:rPr>
                  <a:t>). Set the number of filters to be the number of neurons in the next layer</a:t>
                </a:r>
                <a:endParaRPr lang="en-US" sz="3500" dirty="0"/>
              </a:p>
            </p:txBody>
          </p:sp>
        </mc:Choice>
        <mc:Fallback xmlns="">
          <p:sp>
            <p:nvSpPr>
              <p:cNvPr id="3" name="Content Placeholder 2">
                <a:extLst>
                  <a:ext uri="{FF2B5EF4-FFF2-40B4-BE49-F238E27FC236}">
                    <a16:creationId xmlns:a16="http://schemas.microsoft.com/office/drawing/2014/main" id="{87BACF0D-9CBA-477E-8A0D-C74245892BE0}"/>
                  </a:ext>
                </a:extLst>
              </p:cNvPr>
              <p:cNvSpPr>
                <a:spLocks noGrp="1" noRot="1" noChangeAspect="1" noMove="1" noResize="1" noEditPoints="1" noAdjustHandles="1" noChangeArrowheads="1" noChangeShapeType="1" noTextEdit="1"/>
              </p:cNvSpPr>
              <p:nvPr>
                <p:ph idx="1"/>
              </p:nvPr>
            </p:nvSpPr>
            <p:spPr>
              <a:xfrm>
                <a:off x="0" y="1295400"/>
                <a:ext cx="2937942" cy="5105400"/>
              </a:xfrm>
              <a:blipFill>
                <a:blip r:embed="rId2"/>
                <a:stretch>
                  <a:fillRect l="-622" t="-1195" r="-18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D26706-C2BB-486E-8537-84669B2A3ACF}"/>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6" name="Picture 5">
            <a:extLst>
              <a:ext uri="{FF2B5EF4-FFF2-40B4-BE49-F238E27FC236}">
                <a16:creationId xmlns:a16="http://schemas.microsoft.com/office/drawing/2014/main" id="{DED755DA-A977-4948-9E27-E0EA4D989589}"/>
              </a:ext>
            </a:extLst>
          </p:cNvPr>
          <p:cNvPicPr>
            <a:picLocks noChangeAspect="1"/>
          </p:cNvPicPr>
          <p:nvPr/>
        </p:nvPicPr>
        <p:blipFill>
          <a:blip r:embed="rId3"/>
          <a:stretch>
            <a:fillRect/>
          </a:stretch>
        </p:blipFill>
        <p:spPr>
          <a:xfrm>
            <a:off x="2937942" y="709449"/>
            <a:ext cx="6120680" cy="3467772"/>
          </a:xfrm>
          <a:prstGeom prst="rect">
            <a:avLst/>
          </a:prstGeom>
        </p:spPr>
      </p:pic>
      <p:pic>
        <p:nvPicPr>
          <p:cNvPr id="8" name="Picture 7">
            <a:extLst>
              <a:ext uri="{FF2B5EF4-FFF2-40B4-BE49-F238E27FC236}">
                <a16:creationId xmlns:a16="http://schemas.microsoft.com/office/drawing/2014/main" id="{74594306-1160-4F5E-8E10-01CA88B6C77B}"/>
              </a:ext>
            </a:extLst>
          </p:cNvPr>
          <p:cNvPicPr>
            <a:picLocks noChangeAspect="1"/>
          </p:cNvPicPr>
          <p:nvPr/>
        </p:nvPicPr>
        <p:blipFill>
          <a:blip r:embed="rId4"/>
          <a:stretch>
            <a:fillRect/>
          </a:stretch>
        </p:blipFill>
        <p:spPr>
          <a:xfrm>
            <a:off x="2921309" y="4375191"/>
            <a:ext cx="5993204" cy="2200963"/>
          </a:xfrm>
          <a:prstGeom prst="rect">
            <a:avLst/>
          </a:prstGeom>
        </p:spPr>
      </p:pic>
      <p:sp>
        <p:nvSpPr>
          <p:cNvPr id="11" name="TextBox 10">
            <a:extLst>
              <a:ext uri="{FF2B5EF4-FFF2-40B4-BE49-F238E27FC236}">
                <a16:creationId xmlns:a16="http://schemas.microsoft.com/office/drawing/2014/main" id="{1801D47E-BA3C-4003-8103-05530CE16C58}"/>
              </a:ext>
            </a:extLst>
          </p:cNvPr>
          <p:cNvSpPr txBox="1"/>
          <p:nvPr/>
        </p:nvSpPr>
        <p:spPr>
          <a:xfrm>
            <a:off x="2866773" y="6599988"/>
            <a:ext cx="3410453" cy="253916"/>
          </a:xfrm>
          <a:prstGeom prst="rect">
            <a:avLst/>
          </a:prstGeom>
          <a:noFill/>
        </p:spPr>
        <p:txBody>
          <a:bodyPr wrap="square">
            <a:spAutoFit/>
          </a:bodyPr>
          <a:lstStyle/>
          <a:p>
            <a:r>
              <a:rPr lang="en-SE" sz="1050" dirty="0"/>
              <a:t>https://sebastianraschka.com/faq/docs/fc-to-conv.html</a:t>
            </a:r>
          </a:p>
        </p:txBody>
      </p:sp>
      <p:cxnSp>
        <p:nvCxnSpPr>
          <p:cNvPr id="12" name="Straight Connector 11">
            <a:extLst>
              <a:ext uri="{FF2B5EF4-FFF2-40B4-BE49-F238E27FC236}">
                <a16:creationId xmlns:a16="http://schemas.microsoft.com/office/drawing/2014/main" id="{5BE077F3-8ECC-4C92-903C-97F11D302901}"/>
              </a:ext>
            </a:extLst>
          </p:cNvPr>
          <p:cNvCxnSpPr/>
          <p:nvPr/>
        </p:nvCxnSpPr>
        <p:spPr bwMode="auto">
          <a:xfrm>
            <a:off x="2937942" y="4293096"/>
            <a:ext cx="610636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33317633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5924</TotalTime>
  <Words>6003</Words>
  <Application>Microsoft Office PowerPoint</Application>
  <PresentationFormat>On-screen Show (4:3)</PresentationFormat>
  <Paragraphs>798</Paragraphs>
  <Slides>58</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Cambria Math</vt:lpstr>
      <vt:lpstr>Century Schoolbook</vt:lpstr>
      <vt:lpstr>Lato</vt:lpstr>
      <vt:lpstr>Roboto</vt:lpstr>
      <vt:lpstr>Default Design</vt:lpstr>
      <vt:lpstr>L4 Object Detection and Segmentation</vt:lpstr>
      <vt:lpstr>Computer Vision Tasks</vt:lpstr>
      <vt:lpstr>Outline</vt:lpstr>
      <vt:lpstr>Object Detection: Task Definition</vt:lpstr>
      <vt:lpstr>Single-Object Detection</vt:lpstr>
      <vt:lpstr>Multi-Object Detection</vt:lpstr>
      <vt:lpstr>Detecting Multiple Objects: Sliding Window</vt:lpstr>
      <vt:lpstr>Sliding Window Computational Complexity</vt:lpstr>
      <vt:lpstr>Tuning a FC layer into an equivalent CONV layer</vt:lpstr>
      <vt:lpstr>FC-to-CONV Conversion Applied</vt:lpstr>
      <vt:lpstr>Convolution Implementation of Sliding Windows</vt:lpstr>
      <vt:lpstr>Region Proposals</vt:lpstr>
      <vt:lpstr>R-CNN: Training Time</vt:lpstr>
      <vt:lpstr>R-CNN Training Example</vt:lpstr>
      <vt:lpstr>R-CNN: Test Time</vt:lpstr>
      <vt:lpstr>Detection Criteria (Intersection Over Union, IOU)</vt:lpstr>
      <vt:lpstr>Non-Max Suppression (NMS)</vt:lpstr>
      <vt:lpstr>Evaluating Object Detectors: Mean Average Precision (mAP)</vt:lpstr>
      <vt:lpstr>PowerPoint Presentation</vt:lpstr>
      <vt:lpstr>IoU Threshold and Conf. Score Threshold</vt:lpstr>
      <vt:lpstr>PowerPoint Presentation</vt:lpstr>
      <vt:lpstr>PowerPoint Presentation</vt:lpstr>
      <vt:lpstr>PowerPoint Presentation</vt:lpstr>
      <vt:lpstr>PowerPoint Presentation</vt:lpstr>
      <vt:lpstr>PowerPoint Presentation</vt:lpstr>
      <vt:lpstr>mean Average Precision (mAP)</vt:lpstr>
      <vt:lpstr>mAP</vt:lpstr>
      <vt:lpstr>Fast R-CNN</vt:lpstr>
      <vt:lpstr>Fast R-CNN Training Example</vt:lpstr>
      <vt:lpstr>Example Backbone and Per-Region Networks</vt:lpstr>
      <vt:lpstr>Fast R-CNN Performance</vt:lpstr>
      <vt:lpstr>Faster R-CNN</vt:lpstr>
      <vt:lpstr>Region Proposal Network</vt:lpstr>
      <vt:lpstr>Region Proposal Network</vt:lpstr>
      <vt:lpstr>Region Proposal Network</vt:lpstr>
      <vt:lpstr>PowerPoint Presentation</vt:lpstr>
      <vt:lpstr>Faster R-CNN: Loss Function</vt:lpstr>
      <vt:lpstr>Faster R-CNN: Performance</vt:lpstr>
      <vt:lpstr>Single-Stage Object Detection</vt:lpstr>
      <vt:lpstr>Summary of Object Detectors</vt:lpstr>
      <vt:lpstr>Performance Comparisons (2017)</vt:lpstr>
      <vt:lpstr>Outline</vt:lpstr>
      <vt:lpstr>Semantic Segmentation: Task Definition</vt:lpstr>
      <vt:lpstr>An Early Approach: Sliding Windows</vt:lpstr>
      <vt:lpstr>Fully Convolutional Network (FCN)</vt:lpstr>
      <vt:lpstr>FCN Example</vt:lpstr>
      <vt:lpstr>Fully Convolutional Network</vt:lpstr>
      <vt:lpstr>Unpooling for Upsampling </vt:lpstr>
      <vt:lpstr>Bilinear/Bicubic Interpolation for Upsampling</vt:lpstr>
      <vt:lpstr>Max Unpooling</vt:lpstr>
      <vt:lpstr>Recall: Regular Convolution</vt:lpstr>
      <vt:lpstr>Learnable Upsampling: Transposed Convolution</vt:lpstr>
      <vt:lpstr>Transposed Convolution 1D Example</vt:lpstr>
      <vt:lpstr>Types of Segmentation Tasks</vt:lpstr>
      <vt:lpstr>Mask R-CNN for Instance Segmentation</vt:lpstr>
      <vt:lpstr>Mask R-CNN for Instance Segmentation</vt:lpstr>
      <vt:lpstr>Mask R-CNN for Keypoint Estimation</vt:lpstr>
      <vt:lpstr>Summary of Per-Region Heads for Different Tasks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383</cp:revision>
  <dcterms:created xsi:type="dcterms:W3CDTF">2020-03-21T16:53:45Z</dcterms:created>
  <dcterms:modified xsi:type="dcterms:W3CDTF">2022-12-05T16:03:58Z</dcterms:modified>
</cp:coreProperties>
</file>